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62"/>
  </p:notesMasterIdLst>
  <p:handoutMasterIdLst>
    <p:handoutMasterId r:id="rId63"/>
  </p:handoutMasterIdLst>
  <p:sldIdLst>
    <p:sldId id="1954" r:id="rId6"/>
    <p:sldId id="1990" r:id="rId7"/>
    <p:sldId id="2031" r:id="rId8"/>
    <p:sldId id="2004" r:id="rId9"/>
    <p:sldId id="2032" r:id="rId10"/>
    <p:sldId id="2063" r:id="rId11"/>
    <p:sldId id="2055" r:id="rId12"/>
    <p:sldId id="2061" r:id="rId13"/>
    <p:sldId id="2010" r:id="rId14"/>
    <p:sldId id="2005" r:id="rId15"/>
    <p:sldId id="281" r:id="rId16"/>
    <p:sldId id="2021" r:id="rId17"/>
    <p:sldId id="2014" r:id="rId18"/>
    <p:sldId id="2015" r:id="rId19"/>
    <p:sldId id="2024" r:id="rId20"/>
    <p:sldId id="2016" r:id="rId21"/>
    <p:sldId id="2025" r:id="rId22"/>
    <p:sldId id="2026" r:id="rId23"/>
    <p:sldId id="2019" r:id="rId24"/>
    <p:sldId id="2006" r:id="rId25"/>
    <p:sldId id="2007" r:id="rId26"/>
    <p:sldId id="2017" r:id="rId27"/>
    <p:sldId id="2056" r:id="rId28"/>
    <p:sldId id="2057" r:id="rId29"/>
    <p:sldId id="2064" r:id="rId30"/>
    <p:sldId id="2065" r:id="rId31"/>
    <p:sldId id="2066" r:id="rId32"/>
    <p:sldId id="2067" r:id="rId33"/>
    <p:sldId id="2059" r:id="rId34"/>
    <p:sldId id="2058" r:id="rId35"/>
    <p:sldId id="2034" r:id="rId36"/>
    <p:sldId id="1043" r:id="rId37"/>
    <p:sldId id="1035" r:id="rId38"/>
    <p:sldId id="1058" r:id="rId39"/>
    <p:sldId id="2060" r:id="rId40"/>
    <p:sldId id="2062" r:id="rId41"/>
    <p:sldId id="2046" r:id="rId42"/>
    <p:sldId id="2036" r:id="rId43"/>
    <p:sldId id="1997" r:id="rId44"/>
    <p:sldId id="2047" r:id="rId45"/>
    <p:sldId id="2037" r:id="rId46"/>
    <p:sldId id="2039" r:id="rId47"/>
    <p:sldId id="2038" r:id="rId48"/>
    <p:sldId id="2041" r:id="rId49"/>
    <p:sldId id="2048" r:id="rId50"/>
    <p:sldId id="1966" r:id="rId51"/>
    <p:sldId id="2035" r:id="rId52"/>
    <p:sldId id="2040" r:id="rId53"/>
    <p:sldId id="2049" r:id="rId54"/>
    <p:sldId id="2042" r:id="rId55"/>
    <p:sldId id="2050" r:id="rId56"/>
    <p:sldId id="2043" r:id="rId57"/>
    <p:sldId id="2051" r:id="rId58"/>
    <p:sldId id="2044" r:id="rId59"/>
    <p:sldId id="2052" r:id="rId60"/>
    <p:sldId id="2045" r:id="rId61"/>
  </p:sldIdLst>
  <p:sldSz cx="12188825" cy="6858000"/>
  <p:notesSz cx="6858000" cy="91440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 userDrawn="1">
          <p15:clr>
            <a:srgbClr val="A4A3A4"/>
          </p15:clr>
        </p15:guide>
        <p15:guide id="2" pos="24" userDrawn="1">
          <p15:clr>
            <a:srgbClr val="A4A3A4"/>
          </p15:clr>
        </p15:guide>
        <p15:guide id="3" orient="horz" pos="80">
          <p15:clr>
            <a:srgbClr val="A4A3A4"/>
          </p15:clr>
        </p15:guide>
        <p15:guide id="4" pos="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D7F20"/>
    <a:srgbClr val="777777"/>
    <a:srgbClr val="070707"/>
    <a:srgbClr val="0E3689"/>
    <a:srgbClr val="1D9CE4"/>
    <a:srgbClr val="FFD53A"/>
    <a:srgbClr val="702076"/>
    <a:srgbClr val="5EBF33"/>
    <a:srgbClr val="0E1454"/>
    <a:srgbClr val="CE16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snapToObjects="1">
      <p:cViewPr>
        <p:scale>
          <a:sx n="75" d="100"/>
          <a:sy n="75" d="100"/>
        </p:scale>
        <p:origin x="250" y="240"/>
      </p:cViewPr>
      <p:guideLst>
        <p:guide orient="horz" pos="60"/>
        <p:guide pos="24"/>
        <p:guide orient="horz" pos="80"/>
        <p:guide pos="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13032"/>
    </p:cViewPr>
  </p:sorterViewPr>
  <p:notesViewPr>
    <p:cSldViewPr snapToGrid="0" snapToObjects="1">
      <p:cViewPr varScale="1">
        <p:scale>
          <a:sx n="111" d="100"/>
          <a:sy n="111" d="100"/>
        </p:scale>
        <p:origin x="383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39C997-21E5-5348-AFE6-AB6F922648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27AC1D-5903-004B-A07D-BA6E3EE37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615C2D-FB91-8740-95C2-23C11A10F2F2}" type="datetimeFigureOut">
              <a:rPr lang="en-US" smtClean="0"/>
              <a:t>10/17/2024</a:t>
            </a:fld>
            <a:endParaRPr lang="en-US"/>
          </a:p>
        </p:txBody>
      </p:sp>
      <p:sp>
        <p:nvSpPr>
          <p:cNvPr id="4" name="Footer Placeholder 3">
            <a:extLst>
              <a:ext uri="{FF2B5EF4-FFF2-40B4-BE49-F238E27FC236}">
                <a16:creationId xmlns:a16="http://schemas.microsoft.com/office/drawing/2014/main" id="{2D179EA0-CF08-6C46-9B0C-7A703F62F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1E23A1-2359-A341-AFD4-DCB4B7D003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9837C5-E66E-4749-8D3A-655388B1EB70}" type="slidenum">
              <a:rPr lang="en-US" smtClean="0"/>
              <a:t>‹#›</a:t>
            </a:fld>
            <a:endParaRPr lang="en-US"/>
          </a:p>
        </p:txBody>
      </p:sp>
    </p:spTree>
    <p:extLst>
      <p:ext uri="{BB962C8B-B14F-4D97-AF65-F5344CB8AC3E}">
        <p14:creationId xmlns:p14="http://schemas.microsoft.com/office/powerpoint/2010/main" val="15322273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4E49F-5C3A-ED4E-A68A-CCB3AA3B5D59}"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8CB49-A7FB-5E4A-B599-DE2118135120}" type="slidenum">
              <a:rPr lang="en-US" smtClean="0"/>
              <a:t>‹#›</a:t>
            </a:fld>
            <a:endParaRPr lang="en-US"/>
          </a:p>
        </p:txBody>
      </p:sp>
    </p:spTree>
    <p:extLst>
      <p:ext uri="{BB962C8B-B14F-4D97-AF65-F5344CB8AC3E}">
        <p14:creationId xmlns:p14="http://schemas.microsoft.com/office/powerpoint/2010/main" val="1462241416"/>
      </p:ext>
    </p:extLst>
  </p:cSld>
  <p:clrMap bg1="lt1" tx1="dk1" bg2="lt2" tx2="dk2" accent1="accent1" accent2="accent2" accent3="accent3" accent4="accent4" accent5="accent5" accent6="accent6" hlink="hlink" folHlink="folHlink"/>
  <p:hf hdr="0" ftr="0" dt="0"/>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80165" y="2474260"/>
            <a:ext cx="6437455" cy="996522"/>
          </a:xfrm>
          <a:ln>
            <a:noFill/>
          </a:ln>
        </p:spPr>
        <p:txBody>
          <a:bodyPr anchor="b" anchorCtr="0"/>
          <a:lstStyle>
            <a:lvl1pPr algn="r">
              <a:defRPr sz="3800">
                <a:solidFill>
                  <a:srgbClr val="0E3689"/>
                </a:solidFill>
              </a:defRPr>
            </a:lvl1pPr>
          </a:lstStyle>
          <a:p>
            <a:r>
              <a:rPr lang="en-US" dirty="0"/>
              <a:t>Presentation Title</a:t>
            </a:r>
          </a:p>
        </p:txBody>
      </p:sp>
      <p:sp>
        <p:nvSpPr>
          <p:cNvPr id="4" name="Rectangle 3">
            <a:extLst>
              <a:ext uri="{FF2B5EF4-FFF2-40B4-BE49-F238E27FC236}">
                <a16:creationId xmlns:a16="http://schemas.microsoft.com/office/drawing/2014/main" id="{FF1D45AC-B80D-4805-BA4C-8776489E8022}"/>
              </a:ext>
            </a:extLst>
          </p:cNvPr>
          <p:cNvSpPr/>
          <p:nvPr userDrawn="1"/>
        </p:nvSpPr>
        <p:spPr>
          <a:xfrm>
            <a:off x="9411530" y="6331942"/>
            <a:ext cx="2777297" cy="526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a:endParaRPr lang="en-US" dirty="0"/>
          </a:p>
        </p:txBody>
      </p:sp>
      <p:cxnSp>
        <p:nvCxnSpPr>
          <p:cNvPr id="8" name="Straight Connector 7">
            <a:extLst>
              <a:ext uri="{FF2B5EF4-FFF2-40B4-BE49-F238E27FC236}">
                <a16:creationId xmlns:a16="http://schemas.microsoft.com/office/drawing/2014/main" id="{1ACBDA27-1F54-4C50-8D76-28815B58BDC3}"/>
              </a:ext>
            </a:extLst>
          </p:cNvPr>
          <p:cNvCxnSpPr/>
          <p:nvPr userDrawn="1"/>
        </p:nvCxnSpPr>
        <p:spPr>
          <a:xfrm>
            <a:off x="7552849" y="2666723"/>
            <a:ext cx="0" cy="835152"/>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EB7A8E4-4917-4A3E-8E2F-D070BB4D10DE}"/>
              </a:ext>
            </a:extLst>
          </p:cNvPr>
          <p:cNvSpPr txBox="1"/>
          <p:nvPr userDrawn="1"/>
        </p:nvSpPr>
        <p:spPr>
          <a:xfrm>
            <a:off x="4067363" y="3799832"/>
            <a:ext cx="7411397" cy="387772"/>
          </a:xfrm>
          <a:prstGeom prst="rect">
            <a:avLst/>
          </a:prstGeom>
          <a:noFill/>
        </p:spPr>
        <p:txBody>
          <a:bodyPr wrap="none" lIns="121893" tIns="60947" rIns="121893" bIns="60947" rtlCol="0">
            <a:spAutoFit/>
          </a:bodyPr>
          <a:lstStyle/>
          <a:p>
            <a:pPr algn="r"/>
            <a:r>
              <a:rPr lang="en-US" sz="1720" dirty="0">
                <a:solidFill>
                  <a:srgbClr val="1D9CE4"/>
                </a:solidFill>
                <a:latin typeface="Calibri Light" panose="020F0302020204030204" pitchFamily="34" charset="0"/>
                <a:cs typeface="Calibri Light" panose="020F0302020204030204" pitchFamily="34" charset="0"/>
              </a:rPr>
              <a:t>A Leading Provider of Smart, Connected and Secure Embedded Control Solutions </a:t>
            </a:r>
          </a:p>
        </p:txBody>
      </p:sp>
      <p:cxnSp>
        <p:nvCxnSpPr>
          <p:cNvPr id="23" name="Straight Connector 22">
            <a:extLst>
              <a:ext uri="{FF2B5EF4-FFF2-40B4-BE49-F238E27FC236}">
                <a16:creationId xmlns:a16="http://schemas.microsoft.com/office/drawing/2014/main" id="{1ACBDA27-1F54-4C50-8D76-28815B58BDC3}"/>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 Placeholder 27">
            <a:extLst>
              <a:ext uri="{FF2B5EF4-FFF2-40B4-BE49-F238E27FC236}">
                <a16:creationId xmlns:a16="http://schemas.microsoft.com/office/drawing/2014/main" id="{599BB76E-0E67-7C41-9AEC-8C75006E4449}"/>
              </a:ext>
            </a:extLst>
          </p:cNvPr>
          <p:cNvSpPr>
            <a:spLocks noGrp="1"/>
          </p:cNvSpPr>
          <p:nvPr>
            <p:ph type="body" sz="quarter" idx="12" hasCustomPrompt="1"/>
          </p:nvPr>
        </p:nvSpPr>
        <p:spPr>
          <a:xfrm>
            <a:off x="4935143" y="6123667"/>
            <a:ext cx="6419850" cy="252110"/>
          </a:xfrm>
          <a:prstGeom prst="rect">
            <a:avLst/>
          </a:prstGeom>
        </p:spPr>
        <p:txBody>
          <a:bodyPr lIns="182880" tIns="0" rIns="0" anchor="t" anchorCtr="0">
            <a:noAutofit/>
          </a:bodyPr>
          <a:lstStyle>
            <a:lvl1pPr marL="0" indent="0" algn="r">
              <a:buNone/>
              <a:defRPr sz="2200" b="0">
                <a:solidFill>
                  <a:srgbClr val="1D9CE4"/>
                </a:solidFill>
              </a:defRPr>
            </a:lvl1pPr>
          </a:lstStyle>
          <a:p>
            <a:pPr lvl="0"/>
            <a:r>
              <a:rPr lang="en-US" dirty="0"/>
              <a:t>Date</a:t>
            </a:r>
          </a:p>
        </p:txBody>
      </p:sp>
      <p:sp>
        <p:nvSpPr>
          <p:cNvPr id="35" name="Text Placeholder 34">
            <a:extLst>
              <a:ext uri="{FF2B5EF4-FFF2-40B4-BE49-F238E27FC236}">
                <a16:creationId xmlns:a16="http://schemas.microsoft.com/office/drawing/2014/main" id="{B2D92EAD-7B52-0549-B90C-8F01DFF1E684}"/>
              </a:ext>
            </a:extLst>
          </p:cNvPr>
          <p:cNvSpPr>
            <a:spLocks noGrp="1"/>
          </p:cNvSpPr>
          <p:nvPr>
            <p:ph type="body" sz="quarter" idx="13" hasCustomPrompt="1"/>
          </p:nvPr>
        </p:nvSpPr>
        <p:spPr>
          <a:xfrm>
            <a:off x="4935142" y="5763412"/>
            <a:ext cx="6420245" cy="314325"/>
          </a:xfrm>
          <a:prstGeom prst="rect">
            <a:avLst/>
          </a:prstGeom>
        </p:spPr>
        <p:txBody>
          <a:bodyPr rIns="0" bIns="0" anchor="b" anchorCtr="0">
            <a:noAutofit/>
          </a:bodyPr>
          <a:lstStyle>
            <a:lvl1pPr marL="0" indent="0" algn="r">
              <a:lnSpc>
                <a:spcPts val="2340"/>
              </a:lnSpc>
              <a:buNone/>
              <a:defRPr sz="2200">
                <a:solidFill>
                  <a:schemeClr val="accent1"/>
                </a:solidFill>
              </a:defRPr>
            </a:lvl1pPr>
          </a:lstStyle>
          <a:p>
            <a:pPr lvl="0"/>
            <a:r>
              <a:rPr lang="en-US" dirty="0"/>
              <a:t>Presented by</a:t>
            </a:r>
          </a:p>
        </p:txBody>
      </p:sp>
      <p:pic>
        <p:nvPicPr>
          <p:cNvPr id="10" name="Picture 9" descr="SCS-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255" y="5139766"/>
            <a:ext cx="1630420" cy="1630420"/>
          </a:xfrm>
          <a:prstGeom prst="rect">
            <a:avLst/>
          </a:prstGeom>
        </p:spPr>
      </p:pic>
      <p:pic>
        <p:nvPicPr>
          <p:cNvPr id="12" name="Picture 11" descr="MCHP-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61621" y="2635935"/>
            <a:ext cx="3584711" cy="902767"/>
          </a:xfrm>
          <a:prstGeom prst="rect">
            <a:avLst/>
          </a:prstGeom>
        </p:spPr>
      </p:pic>
    </p:spTree>
    <p:extLst>
      <p:ext uri="{BB962C8B-B14F-4D97-AF65-F5344CB8AC3E}">
        <p14:creationId xmlns:p14="http://schemas.microsoft.com/office/powerpoint/2010/main" val="300937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3394856-2C64-DE43-BBDF-953266084231}"/>
              </a:ext>
            </a:extLst>
          </p:cNvPr>
          <p:cNvSpPr>
            <a:spLocks noGrp="1"/>
          </p:cNvSpPr>
          <p:nvPr>
            <p:ph type="title"/>
          </p:nvPr>
        </p:nvSpPr>
        <p:spPr>
          <a:xfrm>
            <a:off x="355509" y="96296"/>
            <a:ext cx="11400661" cy="1600406"/>
          </a:xfrm>
          <a:prstGeom prst="rect">
            <a:avLst/>
          </a:prstGeom>
        </p:spPr>
        <p:txBody>
          <a:bodyPr vert="horz" lIns="121888" tIns="60944" rIns="121888" bIns="60944" rtlCol="0" anchor="t" anchorCtr="0">
            <a:noAutofit/>
          </a:bodyPr>
          <a:lstStyle/>
          <a:p>
            <a:r>
              <a:rPr lang="en-US" dirty="0"/>
              <a:t>Click to edit Master title</a:t>
            </a:r>
          </a:p>
        </p:txBody>
      </p:sp>
      <p:sp>
        <p:nvSpPr>
          <p:cNvPr id="5" name="Footer Placeholder 4">
            <a:extLst>
              <a:ext uri="{FF2B5EF4-FFF2-40B4-BE49-F238E27FC236}">
                <a16:creationId xmlns:a16="http://schemas.microsoft.com/office/drawing/2014/main" id="{7DDE56F0-37A2-F74C-BB25-DF51CEB5FA5E}"/>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80212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66262-8B36-DB45-BCFF-E847EDF91C15}"/>
              </a:ext>
            </a:extLst>
          </p:cNvPr>
          <p:cNvSpPr>
            <a:spLocks noGrp="1"/>
          </p:cNvSpPr>
          <p:nvPr>
            <p:ph type="title"/>
          </p:nvPr>
        </p:nvSpPr>
        <p:spPr>
          <a:xfrm>
            <a:off x="355509" y="96295"/>
            <a:ext cx="11400661" cy="777240"/>
          </a:xfrm>
        </p:spPr>
        <p:txBody>
          <a:bodyPr/>
          <a:lstStyle>
            <a:lvl1pPr>
              <a:defRPr>
                <a:solidFill>
                  <a:srgbClr val="0E3689"/>
                </a:solidFill>
              </a:defRPr>
            </a:lvl1pPr>
          </a:lstStyle>
          <a:p>
            <a:r>
              <a:rPr lang="en-US" dirty="0"/>
              <a:t>Click to edit Master title</a:t>
            </a:r>
          </a:p>
        </p:txBody>
      </p:sp>
      <p:sp>
        <p:nvSpPr>
          <p:cNvPr id="7" name="Text Placeholder 9">
            <a:extLst>
              <a:ext uri="{FF2B5EF4-FFF2-40B4-BE49-F238E27FC236}">
                <a16:creationId xmlns:a16="http://schemas.microsoft.com/office/drawing/2014/main" id="{8F614E39-BA14-7D4B-8328-2FB5286D32B7}"/>
              </a:ext>
            </a:extLst>
          </p:cNvPr>
          <p:cNvSpPr>
            <a:spLocks noGrp="1"/>
          </p:cNvSpPr>
          <p:nvPr>
            <p:ph type="body" sz="quarter" idx="13" hasCustomPrompt="1"/>
          </p:nvPr>
        </p:nvSpPr>
        <p:spPr>
          <a:xfrm>
            <a:off x="368603" y="829115"/>
            <a:ext cx="11400661" cy="428625"/>
          </a:xfrm>
          <a:prstGeom prst="rect">
            <a:avLst/>
          </a:prstGeom>
        </p:spPr>
        <p:txBody>
          <a:bodyPr anchor="ctr">
            <a:noAutofit/>
          </a:bodyP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5" name="Footer Placeholder 4">
            <a:extLst>
              <a:ext uri="{FF2B5EF4-FFF2-40B4-BE49-F238E27FC236}">
                <a16:creationId xmlns:a16="http://schemas.microsoft.com/office/drawing/2014/main" id="{85306521-0BA2-7C48-8CAD-8B9AFEEF681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494327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7EDE752C-4DF4-1741-BE5B-60F47530E2A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778931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28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0606" y="2034289"/>
            <a:ext cx="7909168" cy="1591386"/>
          </a:xfrm>
        </p:spPr>
        <p:txBody>
          <a:bodyPr anchor="b" anchorCtr="0"/>
          <a:lstStyle>
            <a:lvl1pPr algn="r">
              <a:defRPr sz="5300" b="1" cap="none" baseline="0">
                <a:solidFill>
                  <a:srgbClr val="0E3689"/>
                </a:solidFill>
              </a:defRPr>
            </a:lvl1pPr>
          </a:lstStyle>
          <a:p>
            <a:r>
              <a:rPr lang="en-US" dirty="0"/>
              <a:t>Section Title</a:t>
            </a:r>
          </a:p>
        </p:txBody>
      </p:sp>
      <p:sp>
        <p:nvSpPr>
          <p:cNvPr id="3" name="Text Placeholder 2"/>
          <p:cNvSpPr>
            <a:spLocks noGrp="1"/>
          </p:cNvSpPr>
          <p:nvPr>
            <p:ph type="body" idx="1" hasCustomPrompt="1"/>
          </p:nvPr>
        </p:nvSpPr>
        <p:spPr>
          <a:xfrm>
            <a:off x="3410606" y="3824300"/>
            <a:ext cx="7909168" cy="1018627"/>
          </a:xfrm>
          <a:prstGeom prst="rect">
            <a:avLst/>
          </a:prstGeom>
        </p:spPr>
        <p:txBody>
          <a:bodyPr anchor="t" anchorCtr="0">
            <a:noAutofit/>
          </a:bodyPr>
          <a:lstStyle>
            <a:lvl1pPr marL="0" indent="0" algn="r">
              <a:buNone/>
              <a:defRPr sz="2700" b="0">
                <a:solidFill>
                  <a:srgbClr val="1D9CE4"/>
                </a:solidFill>
              </a:defRPr>
            </a:lvl1pPr>
            <a:lvl2pPr marL="609443" indent="0">
              <a:buNone/>
              <a:defRPr sz="2400">
                <a:solidFill>
                  <a:schemeClr val="tx1">
                    <a:tint val="75000"/>
                  </a:schemeClr>
                </a:solidFill>
              </a:defRPr>
            </a:lvl2pPr>
            <a:lvl3pPr marL="1218885" indent="0">
              <a:buNone/>
              <a:defRPr sz="2100">
                <a:solidFill>
                  <a:schemeClr val="tx1">
                    <a:tint val="75000"/>
                  </a:schemeClr>
                </a:solidFill>
              </a:defRPr>
            </a:lvl3pPr>
            <a:lvl4pPr marL="1828328" indent="0">
              <a:buNone/>
              <a:defRPr sz="1900">
                <a:solidFill>
                  <a:schemeClr val="tx1">
                    <a:tint val="75000"/>
                  </a:schemeClr>
                </a:solidFill>
              </a:defRPr>
            </a:lvl4pPr>
            <a:lvl5pPr marL="2437771" indent="0">
              <a:buNone/>
              <a:defRPr sz="1900">
                <a:solidFill>
                  <a:schemeClr val="tx1">
                    <a:tint val="75000"/>
                  </a:schemeClr>
                </a:solidFill>
              </a:defRPr>
            </a:lvl5pPr>
            <a:lvl6pPr marL="3047213" indent="0">
              <a:buNone/>
              <a:defRPr sz="1900">
                <a:solidFill>
                  <a:schemeClr val="tx1">
                    <a:tint val="75000"/>
                  </a:schemeClr>
                </a:solidFill>
              </a:defRPr>
            </a:lvl6pPr>
            <a:lvl7pPr marL="3656656" indent="0">
              <a:buNone/>
              <a:defRPr sz="1900">
                <a:solidFill>
                  <a:schemeClr val="tx1">
                    <a:tint val="75000"/>
                  </a:schemeClr>
                </a:solidFill>
              </a:defRPr>
            </a:lvl7pPr>
            <a:lvl8pPr marL="4266097" indent="0">
              <a:buNone/>
              <a:defRPr sz="1900">
                <a:solidFill>
                  <a:schemeClr val="tx1">
                    <a:tint val="75000"/>
                  </a:schemeClr>
                </a:solidFill>
              </a:defRPr>
            </a:lvl8pPr>
            <a:lvl9pPr marL="4875541" indent="0">
              <a:buNone/>
              <a:defRPr sz="1900">
                <a:solidFill>
                  <a:schemeClr val="tx1">
                    <a:tint val="75000"/>
                  </a:schemeClr>
                </a:solidFill>
              </a:defRPr>
            </a:lvl9pPr>
          </a:lstStyle>
          <a:p>
            <a:pPr lvl="0"/>
            <a:r>
              <a:rPr lang="en-US" dirty="0"/>
              <a:t>Section Subtitle</a:t>
            </a:r>
          </a:p>
        </p:txBody>
      </p:sp>
      <p:cxnSp>
        <p:nvCxnSpPr>
          <p:cNvPr id="5" name="Straight Connector 4">
            <a:extLst>
              <a:ext uri="{FF2B5EF4-FFF2-40B4-BE49-F238E27FC236}">
                <a16:creationId xmlns:a16="http://schemas.microsoft.com/office/drawing/2014/main" id="{21D51101-8690-2A4A-89F5-D13814AF99A1}"/>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388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dirty="0"/>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306830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9BB9-8088-1B4E-AA38-17BC94EF144E}"/>
              </a:ext>
            </a:extLst>
          </p:cNvPr>
          <p:cNvSpPr>
            <a:spLocks noGrp="1"/>
          </p:cNvSpPr>
          <p:nvPr>
            <p:ph type="title"/>
          </p:nvPr>
        </p:nvSpPr>
        <p:spPr>
          <a:xfrm>
            <a:off x="355509" y="96295"/>
            <a:ext cx="11400661" cy="777240"/>
          </a:xfrm>
        </p:spPr>
        <p:txBody>
          <a:bodyPr/>
          <a:lstStyle/>
          <a:p>
            <a:r>
              <a:rPr lang="en-US" dirty="0"/>
              <a:t>Click to edit Master title</a:t>
            </a:r>
          </a:p>
        </p:txBody>
      </p:sp>
      <p:sp>
        <p:nvSpPr>
          <p:cNvPr id="10" name="Text Placeholder 9">
            <a:extLst>
              <a:ext uri="{FF2B5EF4-FFF2-40B4-BE49-F238E27FC236}">
                <a16:creationId xmlns:a16="http://schemas.microsoft.com/office/drawing/2014/main" id="{B5F3DB77-FEA1-E44C-9C5F-88B2D4B5D283}"/>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403852"/>
            <a:ext cx="11400660" cy="490518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C4207E9-C13E-1647-9F09-C1870078087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344077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Line Title and Content">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626375"/>
            <a:ext cx="11400660" cy="4664076"/>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098AAA9D-2041-3B4F-8508-758963B7970D}"/>
              </a:ext>
            </a:extLst>
          </p:cNvPr>
          <p:cNvSpPr>
            <a:spLocks noGrp="1"/>
          </p:cNvSpPr>
          <p:nvPr>
            <p:ph type="title"/>
          </p:nvPr>
        </p:nvSpPr>
        <p:spPr>
          <a:xfrm>
            <a:off x="355509" y="96296"/>
            <a:ext cx="11400661" cy="1489280"/>
          </a:xfrm>
          <a:prstGeom prst="rect">
            <a:avLst/>
          </a:prstGeom>
        </p:spPr>
        <p:txBody>
          <a:bodyPr vert="horz" lIns="121888" tIns="60944" rIns="121888" bIns="60944" rtlCol="0" anchor="t" anchorCtr="0">
            <a:noAutofit/>
          </a:bodyPr>
          <a:lstStyle/>
          <a:p>
            <a:r>
              <a:rPr lang="en-US" dirty="0"/>
              <a:t>Click to edit Master title</a:t>
            </a:r>
          </a:p>
        </p:txBody>
      </p:sp>
      <p:sp>
        <p:nvSpPr>
          <p:cNvPr id="5" name="Footer Placeholder 4">
            <a:extLst>
              <a:ext uri="{FF2B5EF4-FFF2-40B4-BE49-F238E27FC236}">
                <a16:creationId xmlns:a16="http://schemas.microsoft.com/office/drawing/2014/main" id="{516A6C8C-5670-1242-B987-55F42BAD97D1}"/>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82971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7" name="Content Placeholder 12">
            <a:extLst>
              <a:ext uri="{FF2B5EF4-FFF2-40B4-BE49-F238E27FC236}">
                <a16:creationId xmlns:a16="http://schemas.microsoft.com/office/drawing/2014/main" id="{2EFF8C43-59A6-4644-B04E-6AE187BD55D1}"/>
              </a:ext>
            </a:extLst>
          </p:cNvPr>
          <p:cNvSpPr>
            <a:spLocks noGrp="1"/>
          </p:cNvSpPr>
          <p:nvPr>
            <p:ph sz="quarter" idx="15"/>
          </p:nvPr>
        </p:nvSpPr>
        <p:spPr>
          <a:xfrm>
            <a:off x="355509" y="929269"/>
            <a:ext cx="5505846" cy="537467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2">
            <a:extLst>
              <a:ext uri="{FF2B5EF4-FFF2-40B4-BE49-F238E27FC236}">
                <a16:creationId xmlns:a16="http://schemas.microsoft.com/office/drawing/2014/main" id="{69F5C3FF-72D2-604B-A6AF-63E081CA68F8}"/>
              </a:ext>
            </a:extLst>
          </p:cNvPr>
          <p:cNvSpPr>
            <a:spLocks noGrp="1"/>
          </p:cNvSpPr>
          <p:nvPr>
            <p:ph sz="quarter" idx="16"/>
          </p:nvPr>
        </p:nvSpPr>
        <p:spPr>
          <a:xfrm>
            <a:off x="6250324" y="929270"/>
            <a:ext cx="5505846" cy="5374678"/>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a:extLst>
              <a:ext uri="{FF2B5EF4-FFF2-40B4-BE49-F238E27FC236}">
                <a16:creationId xmlns:a16="http://schemas.microsoft.com/office/drawing/2014/main" id="{3872A14E-E83F-9541-B766-352B85366E62}"/>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540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noAutofit/>
          </a:bodyPr>
          <a:lstStyle/>
          <a:p>
            <a:r>
              <a:rPr lang="en-US" dirty="0"/>
              <a:t>Click to edit Master title</a:t>
            </a:r>
          </a:p>
        </p:txBody>
      </p:sp>
      <p:sp>
        <p:nvSpPr>
          <p:cNvPr id="6" name="Text Placeholder 9">
            <a:extLst>
              <a:ext uri="{FF2B5EF4-FFF2-40B4-BE49-F238E27FC236}">
                <a16:creationId xmlns:a16="http://schemas.microsoft.com/office/drawing/2014/main" id="{EF0C5114-81F0-6D40-9DA2-1EA66CC7C6BC}"/>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10" name="Content Placeholder 12">
            <a:extLst>
              <a:ext uri="{FF2B5EF4-FFF2-40B4-BE49-F238E27FC236}">
                <a16:creationId xmlns:a16="http://schemas.microsoft.com/office/drawing/2014/main" id="{4354C555-752C-5946-99B7-1752C8A6C9F8}"/>
              </a:ext>
            </a:extLst>
          </p:cNvPr>
          <p:cNvSpPr>
            <a:spLocks noGrp="1"/>
          </p:cNvSpPr>
          <p:nvPr>
            <p:ph sz="quarter" idx="15"/>
          </p:nvPr>
        </p:nvSpPr>
        <p:spPr>
          <a:xfrm>
            <a:off x="352454" y="1408545"/>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2">
            <a:extLst>
              <a:ext uri="{FF2B5EF4-FFF2-40B4-BE49-F238E27FC236}">
                <a16:creationId xmlns:a16="http://schemas.microsoft.com/office/drawing/2014/main" id="{B1B5C683-E8CE-5447-B10F-1FA96B9838C5}"/>
              </a:ext>
            </a:extLst>
          </p:cNvPr>
          <p:cNvSpPr>
            <a:spLocks noGrp="1"/>
          </p:cNvSpPr>
          <p:nvPr>
            <p:ph sz="quarter" idx="16"/>
          </p:nvPr>
        </p:nvSpPr>
        <p:spPr>
          <a:xfrm>
            <a:off x="6250324" y="1408546"/>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B9F735E5-BB03-E141-8FE5-6E137A04C79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34095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7" y="923075"/>
            <a:ext cx="5474569" cy="567713"/>
          </a:xfrm>
          <a:prstGeom prst="rect">
            <a:avLst/>
          </a:prstGeom>
        </p:spPr>
        <p:txBody>
          <a:bodyPr anchor="b">
            <a:normAutofit/>
          </a:bodyPr>
          <a:lstStyle>
            <a:lvl1pPr marL="0" indent="0">
              <a:buNone/>
              <a:defRPr sz="2800" b="1" i="0"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6385192" y="941660"/>
            <a:ext cx="5387630" cy="567714"/>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11" name="Title 1">
            <a:extLst>
              <a:ext uri="{FF2B5EF4-FFF2-40B4-BE49-F238E27FC236}">
                <a16:creationId xmlns:a16="http://schemas.microsoft.com/office/drawing/2014/main" id="{70898E04-A14A-8140-993E-87174E0C2C8D}"/>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8" name="Content Placeholder 12">
            <a:extLst>
              <a:ext uri="{FF2B5EF4-FFF2-40B4-BE49-F238E27FC236}">
                <a16:creationId xmlns:a16="http://schemas.microsoft.com/office/drawing/2014/main" id="{5170BFA0-6B7E-2944-A49D-35B39ABC44C4}"/>
              </a:ext>
            </a:extLst>
          </p:cNvPr>
          <p:cNvSpPr>
            <a:spLocks noGrp="1"/>
          </p:cNvSpPr>
          <p:nvPr>
            <p:ph sz="quarter" idx="15"/>
          </p:nvPr>
        </p:nvSpPr>
        <p:spPr>
          <a:xfrm>
            <a:off x="355509" y="1561175"/>
            <a:ext cx="5474567" cy="4795020"/>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C883CD4E-1B81-AF4E-B076-F6C9C7DA1692}"/>
              </a:ext>
            </a:extLst>
          </p:cNvPr>
          <p:cNvSpPr>
            <a:spLocks noGrp="1"/>
          </p:cNvSpPr>
          <p:nvPr>
            <p:ph sz="quarter" idx="16"/>
          </p:nvPr>
        </p:nvSpPr>
        <p:spPr>
          <a:xfrm>
            <a:off x="6385193" y="1561175"/>
            <a:ext cx="5387630" cy="479501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E2902E3F-7B87-844B-A375-55F0B5134651}"/>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07310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9" y="1381004"/>
            <a:ext cx="5474569" cy="580605"/>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5" name="Text Placeholder 4"/>
          <p:cNvSpPr>
            <a:spLocks noGrp="1"/>
          </p:cNvSpPr>
          <p:nvPr>
            <p:ph type="body" sz="quarter" idx="3"/>
          </p:nvPr>
        </p:nvSpPr>
        <p:spPr>
          <a:xfrm>
            <a:off x="6385192" y="1381003"/>
            <a:ext cx="5387630" cy="580606"/>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8" name="Title 1">
            <a:extLst>
              <a:ext uri="{FF2B5EF4-FFF2-40B4-BE49-F238E27FC236}">
                <a16:creationId xmlns:a16="http://schemas.microsoft.com/office/drawing/2014/main" id="{E22C09BD-60A2-D244-8F4B-695A122744A6}"/>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9" name="Text Placeholder 9">
            <a:extLst>
              <a:ext uri="{FF2B5EF4-FFF2-40B4-BE49-F238E27FC236}">
                <a16:creationId xmlns:a16="http://schemas.microsoft.com/office/drawing/2014/main" id="{E1D56C46-C13D-6843-8D78-E9DE559D36FD}"/>
              </a:ext>
            </a:extLst>
          </p:cNvPr>
          <p:cNvSpPr>
            <a:spLocks noGrp="1"/>
          </p:cNvSpPr>
          <p:nvPr>
            <p:ph type="body" sz="quarter" idx="13" hasCustomPrompt="1"/>
          </p:nvPr>
        </p:nvSpPr>
        <p:spPr>
          <a:xfrm>
            <a:off x="368603" y="831986"/>
            <a:ext cx="11400661" cy="428625"/>
          </a:xfrm>
          <a:prstGeom prst="rect">
            <a:avLst/>
          </a:prstGeom>
        </p:spPr>
        <p:txBody>
          <a:bodyPr anchor="ct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2" name="Rectangle 1">
            <a:extLst>
              <a:ext uri="{FF2B5EF4-FFF2-40B4-BE49-F238E27FC236}">
                <a16:creationId xmlns:a16="http://schemas.microsoft.com/office/drawing/2014/main" id="{F88E56A8-D17E-8848-8C5B-EC8D2FC7921A}"/>
              </a:ext>
            </a:extLst>
          </p:cNvPr>
          <p:cNvSpPr/>
          <p:nvPr userDrawn="1"/>
        </p:nvSpPr>
        <p:spPr>
          <a:xfrm>
            <a:off x="10436087" y="6490880"/>
            <a:ext cx="129209" cy="1981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ontent Placeholder 12">
            <a:extLst>
              <a:ext uri="{FF2B5EF4-FFF2-40B4-BE49-F238E27FC236}">
                <a16:creationId xmlns:a16="http://schemas.microsoft.com/office/drawing/2014/main" id="{61902A9B-4EBD-9042-9417-398D31C80DB0}"/>
              </a:ext>
            </a:extLst>
          </p:cNvPr>
          <p:cNvSpPr>
            <a:spLocks noGrp="1"/>
          </p:cNvSpPr>
          <p:nvPr>
            <p:ph sz="quarter" idx="15"/>
          </p:nvPr>
        </p:nvSpPr>
        <p:spPr>
          <a:xfrm>
            <a:off x="355509" y="1988634"/>
            <a:ext cx="5474567"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2">
            <a:extLst>
              <a:ext uri="{FF2B5EF4-FFF2-40B4-BE49-F238E27FC236}">
                <a16:creationId xmlns:a16="http://schemas.microsoft.com/office/drawing/2014/main" id="{326E65A8-182F-624C-B231-E6CD084CC095}"/>
              </a:ext>
            </a:extLst>
          </p:cNvPr>
          <p:cNvSpPr>
            <a:spLocks noGrp="1"/>
          </p:cNvSpPr>
          <p:nvPr>
            <p:ph sz="quarter" idx="16"/>
          </p:nvPr>
        </p:nvSpPr>
        <p:spPr>
          <a:xfrm>
            <a:off x="6385193" y="1988634"/>
            <a:ext cx="5387630"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4985913B-9067-5E4F-BEB8-B40B0526CDDE}"/>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16731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dirty="0"/>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
        <p:nvSpPr>
          <p:cNvPr id="5" name="TextBox 4"/>
          <p:cNvSpPr txBox="1"/>
          <p:nvPr userDrawn="1"/>
        </p:nvSpPr>
        <p:spPr>
          <a:xfrm>
            <a:off x="167033" y="6495408"/>
            <a:ext cx="539496" cy="365760"/>
          </a:xfrm>
          <a:prstGeom prst="rect">
            <a:avLst/>
          </a:prstGeom>
          <a:noFill/>
        </p:spPr>
        <p:txBody>
          <a:bodyPr wrap="square" rtlCol="0">
            <a:spAutoFit/>
          </a:bodyPr>
          <a:lstStyle/>
          <a:p>
            <a:pPr algn="l"/>
            <a:fld id="{3A89BA97-E076-0C46-96C3-2C5079BFCB08}" type="slidenum">
              <a:rPr lang="en-US" sz="1300" smtClean="0">
                <a:solidFill>
                  <a:schemeClr val="bg1">
                    <a:lumMod val="50000"/>
                  </a:schemeClr>
                </a:solidFill>
              </a:rPr>
              <a:pPr algn="l"/>
              <a:t>‹#›</a:t>
            </a:fld>
            <a:endParaRPr lang="en-US" sz="1300" dirty="0">
              <a:solidFill>
                <a:schemeClr val="bg1">
                  <a:lumMod val="50000"/>
                </a:schemeClr>
              </a:solidFill>
            </a:endParaRPr>
          </a:p>
        </p:txBody>
      </p:sp>
    </p:spTree>
    <p:extLst>
      <p:ext uri="{BB962C8B-B14F-4D97-AF65-F5344CB8AC3E}">
        <p14:creationId xmlns:p14="http://schemas.microsoft.com/office/powerpoint/2010/main" val="217697904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6" r:id="rId4"/>
    <p:sldLayoutId id="2147483660" r:id="rId5"/>
    <p:sldLayoutId id="2147483652" r:id="rId6"/>
    <p:sldLayoutId id="2147483657" r:id="rId7"/>
    <p:sldLayoutId id="2147483653" r:id="rId8"/>
    <p:sldLayoutId id="2147483658" r:id="rId9"/>
    <p:sldLayoutId id="2147483654" r:id="rId10"/>
    <p:sldLayoutId id="2147483659" r:id="rId11"/>
    <p:sldLayoutId id="2147483655" r:id="rId12"/>
    <p:sldLayoutId id="2147483661" r:id="rId13"/>
  </p:sldLayoutIdLst>
  <p:hf hdr="0" ft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9" userDrawn="1">
          <p15:clr>
            <a:srgbClr val="F26B43"/>
          </p15:clr>
        </p15:guide>
        <p15:guide id="2"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hyperlink" Target="https://microchipdeveloper.com/mplabx:md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http://python.org/" TargetMode="External"/><Relationship Id="rId2" Type="http://schemas.openxmlformats.org/officeDocument/2006/relationships/hyperlink" Target="https://pythonhosted.org/pyserial/index.html"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hyperlink" Target="https://pythonhosted.org/pyserial/index.html" TargetMode="Externa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zabooh/t1s_100baset_bridge.git" TargetMode="Externa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chip.com/en-us/development-tool/EV06P90A" TargetMode="External"/><Relationship Id="rId7" Type="http://schemas.openxmlformats.org/officeDocument/2006/relationships/image" Target="../media/image3.png"/><Relationship Id="rId2" Type="http://schemas.openxmlformats.org/officeDocument/2006/relationships/hyperlink" Target="https://www.microchip.com/en-us/development-tool/dm320210" TargetMode="External"/><Relationship Id="rId1" Type="http://schemas.openxmlformats.org/officeDocument/2006/relationships/slideLayout" Target="../slideLayouts/slideLayout6.xml"/><Relationship Id="rId6" Type="http://schemas.openxmlformats.org/officeDocument/2006/relationships/hyperlink" Target="https://www.microchip.com/en-us/development-tool/AC320004-3" TargetMode="External"/><Relationship Id="rId5" Type="http://schemas.openxmlformats.org/officeDocument/2006/relationships/hyperlink" Target="https://www.mikroe.com/two-wire-eth-click" TargetMode="External"/><Relationship Id="rId4" Type="http://schemas.openxmlformats.org/officeDocument/2006/relationships/hyperlink" Target="https://www.microchip.com/en-us/development-tool/ATOLED1-XPR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12.xml"/><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icrochip-MPLAB-Harmony/net_10base_t1s.git" TargetMode="External"/><Relationship Id="rId2" Type="http://schemas.openxmlformats.org/officeDocument/2006/relationships/hyperlink" Target="https://github.com/zabooh/T1S_Autoconf.git" TargetMode="External"/><Relationship Id="rId1" Type="http://schemas.openxmlformats.org/officeDocument/2006/relationships/slideLayout" Target="../slideLayouts/slideLayout3.xml"/><Relationship Id="rId4" Type="http://schemas.openxmlformats.org/officeDocument/2006/relationships/hyperlink" Target="https://github.com/MicrochipTech"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zabooh/T1S_Autoconf.git"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102.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854E-F0FA-DA43-9468-0509537A29BE}"/>
              </a:ext>
            </a:extLst>
          </p:cNvPr>
          <p:cNvSpPr>
            <a:spLocks noGrp="1"/>
          </p:cNvSpPr>
          <p:nvPr>
            <p:ph type="ctrTitle"/>
          </p:nvPr>
        </p:nvSpPr>
        <p:spPr/>
        <p:txBody>
          <a:bodyPr/>
          <a:lstStyle/>
          <a:p>
            <a:r>
              <a:rPr lang="en-US" dirty="0"/>
              <a:t>T1S Autoconfiguration</a:t>
            </a:r>
            <a:br>
              <a:rPr lang="en-US" dirty="0"/>
            </a:br>
            <a:r>
              <a:rPr lang="en-US" dirty="0"/>
              <a:t>Tooling </a:t>
            </a:r>
          </a:p>
        </p:txBody>
      </p:sp>
      <p:sp>
        <p:nvSpPr>
          <p:cNvPr id="3" name="Text Placeholder 2">
            <a:extLst>
              <a:ext uri="{FF2B5EF4-FFF2-40B4-BE49-F238E27FC236}">
                <a16:creationId xmlns:a16="http://schemas.microsoft.com/office/drawing/2014/main" id="{2373D081-4997-FF4D-B75C-F6275A20E91D}"/>
              </a:ext>
            </a:extLst>
          </p:cNvPr>
          <p:cNvSpPr>
            <a:spLocks noGrp="1"/>
          </p:cNvSpPr>
          <p:nvPr>
            <p:ph type="body" sz="quarter" idx="12"/>
          </p:nvPr>
        </p:nvSpPr>
        <p:spPr/>
        <p:txBody>
          <a:bodyPr/>
          <a:lstStyle/>
          <a:p>
            <a:r>
              <a:rPr lang="en-US" dirty="0"/>
              <a:t>Martin Ruppert</a:t>
            </a:r>
          </a:p>
        </p:txBody>
      </p:sp>
      <p:sp>
        <p:nvSpPr>
          <p:cNvPr id="4" name="Text Placeholder 3">
            <a:extLst>
              <a:ext uri="{FF2B5EF4-FFF2-40B4-BE49-F238E27FC236}">
                <a16:creationId xmlns:a16="http://schemas.microsoft.com/office/drawing/2014/main" id="{288F16D4-E23A-8B42-AEFF-22E5AFC9F8F0}"/>
              </a:ext>
            </a:extLst>
          </p:cNvPr>
          <p:cNvSpPr>
            <a:spLocks noGrp="1"/>
          </p:cNvSpPr>
          <p:nvPr>
            <p:ph type="body" sz="quarter" idx="13"/>
          </p:nvPr>
        </p:nvSpPr>
        <p:spPr/>
        <p:txBody>
          <a:bodyPr anchor="b" anchorCtr="0"/>
          <a:lstStyle/>
          <a:p>
            <a:fld id="{CA8B0956-6ABD-4CC3-9749-0B6D1995C889}" type="datetime4">
              <a:rPr lang="de-DE" smtClean="0"/>
              <a:t>17. Oktober 2024</a:t>
            </a:fld>
            <a:endParaRPr lang="en-US" dirty="0"/>
          </a:p>
        </p:txBody>
      </p:sp>
    </p:spTree>
    <p:extLst>
      <p:ext uri="{BB962C8B-B14F-4D97-AF65-F5344CB8AC3E}">
        <p14:creationId xmlns:p14="http://schemas.microsoft.com/office/powerpoint/2010/main" val="2176522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B683DAE-43AE-C3E0-1BAA-37E74A9E165D}"/>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pic>
        <p:nvPicPr>
          <p:cNvPr id="7" name="Picture 6" descr="A screenshot of a computer&#10;&#10;Description automatically generated">
            <a:extLst>
              <a:ext uri="{FF2B5EF4-FFF2-40B4-BE49-F238E27FC236}">
                <a16:creationId xmlns:a16="http://schemas.microsoft.com/office/drawing/2014/main" id="{C61F2B99-B43E-B0AA-F16D-AF62391FD30F}"/>
              </a:ext>
            </a:extLst>
          </p:cNvPr>
          <p:cNvPicPr>
            <a:picLocks noChangeAspect="1"/>
          </p:cNvPicPr>
          <p:nvPr/>
        </p:nvPicPr>
        <p:blipFill>
          <a:blip r:embed="rId2"/>
          <a:stretch>
            <a:fillRect/>
          </a:stretch>
        </p:blipFill>
        <p:spPr>
          <a:xfrm>
            <a:off x="354778" y="1050906"/>
            <a:ext cx="11400660" cy="5130297"/>
          </a:xfrm>
          <a:prstGeom prst="rect">
            <a:avLst/>
          </a:prstGeom>
          <a:noFill/>
        </p:spPr>
      </p:pic>
      <p:pic>
        <p:nvPicPr>
          <p:cNvPr id="12" name="Picture 11">
            <a:extLst>
              <a:ext uri="{FF2B5EF4-FFF2-40B4-BE49-F238E27FC236}">
                <a16:creationId xmlns:a16="http://schemas.microsoft.com/office/drawing/2014/main" id="{C0555B2C-198E-0120-B25C-EFF5BEEE8408}"/>
              </a:ext>
            </a:extLst>
          </p:cNvPr>
          <p:cNvPicPr>
            <a:picLocks noChangeAspect="1"/>
          </p:cNvPicPr>
          <p:nvPr/>
        </p:nvPicPr>
        <p:blipFill>
          <a:blip r:embed="rId3"/>
          <a:stretch>
            <a:fillRect/>
          </a:stretch>
        </p:blipFill>
        <p:spPr>
          <a:xfrm>
            <a:off x="2223117" y="876079"/>
            <a:ext cx="7742591" cy="5105842"/>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5011185F-E99F-ECBC-9DF3-0F90E4561E0A}"/>
              </a:ext>
            </a:extLst>
          </p:cNvPr>
          <p:cNvSpPr/>
          <p:nvPr/>
        </p:nvSpPr>
        <p:spPr>
          <a:xfrm>
            <a:off x="3693905" y="3415383"/>
            <a:ext cx="7117237" cy="11406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a:t>More Information about the MDB and how to use it at: </a:t>
            </a:r>
            <a:r>
              <a:rPr lang="de-DE" dirty="0">
                <a:hlinkClick r:id="rId4"/>
              </a:rPr>
              <a:t>https://microchipdeveloper.com/mplabx:mdb</a:t>
            </a:r>
            <a:endParaRPr lang="de-DE" dirty="0"/>
          </a:p>
        </p:txBody>
      </p:sp>
      <p:sp>
        <p:nvSpPr>
          <p:cNvPr id="3" name="Rectangle 2">
            <a:extLst>
              <a:ext uri="{FF2B5EF4-FFF2-40B4-BE49-F238E27FC236}">
                <a16:creationId xmlns:a16="http://schemas.microsoft.com/office/drawing/2014/main" id="{353DFC50-4666-31E1-AA34-644BDF329C83}"/>
              </a:ext>
            </a:extLst>
          </p:cNvPr>
          <p:cNvSpPr/>
          <p:nvPr/>
        </p:nvSpPr>
        <p:spPr>
          <a:xfrm>
            <a:off x="3693904" y="2063986"/>
            <a:ext cx="7117237" cy="11406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a:t>The Pyhton Script starts MDB.bat as a Sub-Process and controlls the input and output. This allows a „remote control“ of the MDB.bat</a:t>
            </a:r>
          </a:p>
        </p:txBody>
      </p:sp>
    </p:spTree>
    <p:extLst>
      <p:ext uri="{BB962C8B-B14F-4D97-AF65-F5344CB8AC3E}">
        <p14:creationId xmlns:p14="http://schemas.microsoft.com/office/powerpoint/2010/main" val="334031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MDBCore / background</a:t>
            </a:r>
          </a:p>
        </p:txBody>
      </p:sp>
      <p:sp>
        <p:nvSpPr>
          <p:cNvPr id="3" name="Content Placeholder 2"/>
          <p:cNvSpPr>
            <a:spLocks noGrp="1"/>
          </p:cNvSpPr>
          <p:nvPr>
            <p:ph idx="1"/>
          </p:nvPr>
        </p:nvSpPr>
        <p:spPr>
          <a:xfrm>
            <a:off x="1827212" y="1295401"/>
            <a:ext cx="8229600" cy="4525963"/>
          </a:xfrm>
        </p:spPr>
        <p:txBody>
          <a:bodyPr/>
          <a:lstStyle/>
          <a:p>
            <a:pPr marL="0" indent="0">
              <a:buNone/>
            </a:pPr>
            <a:r>
              <a:rPr lang="de-DE" sz="2400" dirty="0"/>
              <a:t> </a:t>
            </a:r>
          </a:p>
        </p:txBody>
      </p:sp>
      <p:sp>
        <p:nvSpPr>
          <p:cNvPr id="9" name="Rectangle 8"/>
          <p:cNvSpPr/>
          <p:nvPr/>
        </p:nvSpPr>
        <p:spPr>
          <a:xfrm>
            <a:off x="6399212" y="2707384"/>
            <a:ext cx="990600" cy="531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p:cNvGrpSpPr/>
          <p:nvPr/>
        </p:nvGrpSpPr>
        <p:grpSpPr>
          <a:xfrm>
            <a:off x="1541020" y="1371601"/>
            <a:ext cx="4792846" cy="3505200"/>
            <a:chOff x="83954" y="1371601"/>
            <a:chExt cx="4792846" cy="350520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54" y="1371601"/>
              <a:ext cx="4792846"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96088" y="2869168"/>
              <a:ext cx="1440047" cy="830997"/>
            </a:xfrm>
            <a:prstGeom prst="rect">
              <a:avLst/>
            </a:prstGeom>
            <a:noFill/>
          </p:spPr>
          <p:txBody>
            <a:bodyPr wrap="square" rtlCol="0">
              <a:spAutoFit/>
            </a:bodyPr>
            <a:lstStyle/>
            <a:p>
              <a:r>
                <a:rPr lang="de-DE" b="1" dirty="0">
                  <a:solidFill>
                    <a:srgbClr val="FF0000"/>
                  </a:solidFill>
                </a:rPr>
                <a:t>MPLAX IDE</a:t>
              </a:r>
              <a:endParaRPr lang="en-GB" b="1" dirty="0">
                <a:solidFill>
                  <a:srgbClr val="FF0000"/>
                </a:solidFill>
              </a:endParaRPr>
            </a:p>
          </p:txBody>
        </p:sp>
      </p:grpSp>
      <p:grpSp>
        <p:nvGrpSpPr>
          <p:cNvPr id="18" name="Group 17"/>
          <p:cNvGrpSpPr/>
          <p:nvPr/>
        </p:nvGrpSpPr>
        <p:grpSpPr>
          <a:xfrm>
            <a:off x="4418012" y="2971800"/>
            <a:ext cx="1676400" cy="762000"/>
            <a:chOff x="2895600" y="2971800"/>
            <a:chExt cx="1676400" cy="762000"/>
          </a:xfrm>
        </p:grpSpPr>
        <p:sp>
          <p:nvSpPr>
            <p:cNvPr id="4" name="Rectangle 3"/>
            <p:cNvSpPr/>
            <p:nvPr/>
          </p:nvSpPr>
          <p:spPr>
            <a:xfrm>
              <a:off x="2895600" y="2971800"/>
              <a:ext cx="16764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p:cNvGrpSpPr/>
            <p:nvPr/>
          </p:nvGrpSpPr>
          <p:grpSpPr>
            <a:xfrm>
              <a:off x="3124200" y="3426023"/>
              <a:ext cx="990600" cy="307777"/>
              <a:chOff x="6525067" y="1795873"/>
              <a:chExt cx="990600" cy="307777"/>
            </a:xfrm>
          </p:grpSpPr>
          <p:sp>
            <p:nvSpPr>
              <p:cNvPr id="14" name="Rectangle 13"/>
              <p:cNvSpPr/>
              <p:nvPr/>
            </p:nvSpPr>
            <p:spPr>
              <a:xfrm>
                <a:off x="6525067" y="1828800"/>
                <a:ext cx="914400" cy="2419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6525067" y="1795873"/>
                <a:ext cx="990600" cy="307777"/>
              </a:xfrm>
              <a:prstGeom prst="rect">
                <a:avLst/>
              </a:prstGeom>
              <a:noFill/>
            </p:spPr>
            <p:txBody>
              <a:bodyPr wrap="square" rtlCol="0">
                <a:spAutoFit/>
              </a:bodyPr>
              <a:lstStyle/>
              <a:p>
                <a:r>
                  <a:rPr lang="de-DE" sz="1400" b="1" dirty="0">
                    <a:solidFill>
                      <a:srgbClr val="FF0000"/>
                    </a:solidFill>
                  </a:rPr>
                  <a:t>mdb.bat</a:t>
                </a:r>
                <a:endParaRPr lang="en-GB" sz="1400" b="1" dirty="0">
                  <a:solidFill>
                    <a:srgbClr val="FF0000"/>
                  </a:solidFill>
                </a:endParaRPr>
              </a:p>
            </p:txBody>
          </p:sp>
        </p:grpSp>
      </p:grpSp>
      <p:grpSp>
        <p:nvGrpSpPr>
          <p:cNvPr id="19" name="Group 18"/>
          <p:cNvGrpSpPr/>
          <p:nvPr/>
        </p:nvGrpSpPr>
        <p:grpSpPr>
          <a:xfrm>
            <a:off x="3579812" y="3886200"/>
            <a:ext cx="2785952" cy="685800"/>
            <a:chOff x="2057400" y="3886200"/>
            <a:chExt cx="2785952" cy="685800"/>
          </a:xfrm>
        </p:grpSpPr>
        <p:sp>
          <p:nvSpPr>
            <p:cNvPr id="8" name="Rectangle 7"/>
            <p:cNvSpPr/>
            <p:nvPr/>
          </p:nvSpPr>
          <p:spPr>
            <a:xfrm>
              <a:off x="2057400" y="4108916"/>
              <a:ext cx="1828800" cy="4630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p:cNvGrpSpPr/>
            <p:nvPr/>
          </p:nvGrpSpPr>
          <p:grpSpPr>
            <a:xfrm>
              <a:off x="4038600" y="3886200"/>
              <a:ext cx="804752" cy="307777"/>
              <a:chOff x="6557629" y="1830289"/>
              <a:chExt cx="804752" cy="307777"/>
            </a:xfrm>
          </p:grpSpPr>
          <p:sp>
            <p:nvSpPr>
              <p:cNvPr id="21" name="Rectangle 20"/>
              <p:cNvSpPr/>
              <p:nvPr/>
            </p:nvSpPr>
            <p:spPr>
              <a:xfrm>
                <a:off x="6557629" y="1863215"/>
                <a:ext cx="788803" cy="2419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6573578" y="1830289"/>
                <a:ext cx="788803" cy="307777"/>
              </a:xfrm>
              <a:prstGeom prst="rect">
                <a:avLst/>
              </a:prstGeom>
              <a:noFill/>
            </p:spPr>
            <p:txBody>
              <a:bodyPr wrap="square" rtlCol="0">
                <a:spAutoFit/>
              </a:bodyPr>
              <a:lstStyle/>
              <a:p>
                <a:r>
                  <a:rPr lang="de-DE" sz="1400" b="1" dirty="0" err="1">
                    <a:solidFill>
                      <a:srgbClr val="FF0000"/>
                    </a:solidFill>
                  </a:rPr>
                  <a:t>mdbcs</a:t>
                </a:r>
                <a:endParaRPr lang="en-GB" sz="1400" b="1" dirty="0">
                  <a:solidFill>
                    <a:srgbClr val="FF0000"/>
                  </a:solidFill>
                </a:endParaRPr>
              </a:p>
            </p:txBody>
          </p:sp>
        </p:grpSp>
      </p:grpSp>
      <p:grpSp>
        <p:nvGrpSpPr>
          <p:cNvPr id="7" name="Group 6"/>
          <p:cNvGrpSpPr/>
          <p:nvPr/>
        </p:nvGrpSpPr>
        <p:grpSpPr>
          <a:xfrm>
            <a:off x="6090868" y="2238153"/>
            <a:ext cx="4575544" cy="4377154"/>
            <a:chOff x="4568456" y="2238153"/>
            <a:chExt cx="4575544" cy="4377154"/>
          </a:xfrm>
        </p:grpSpPr>
        <p:grpSp>
          <p:nvGrpSpPr>
            <p:cNvPr id="26" name="Group 25"/>
            <p:cNvGrpSpPr/>
            <p:nvPr/>
          </p:nvGrpSpPr>
          <p:grpSpPr>
            <a:xfrm>
              <a:off x="4568456" y="2238153"/>
              <a:ext cx="4575544" cy="4377154"/>
              <a:chOff x="4572000" y="2209800"/>
              <a:chExt cx="4575544" cy="4377154"/>
            </a:xfrm>
          </p:grpSpPr>
          <p:grpSp>
            <p:nvGrpSpPr>
              <p:cNvPr id="24" name="Group 23"/>
              <p:cNvGrpSpPr/>
              <p:nvPr/>
            </p:nvGrpSpPr>
            <p:grpSpPr>
              <a:xfrm>
                <a:off x="4572000" y="2209800"/>
                <a:ext cx="4575544" cy="4135872"/>
                <a:chOff x="4572000" y="2441377"/>
                <a:chExt cx="4575544" cy="4135872"/>
              </a:xfrm>
            </p:grpSpPr>
            <p:grpSp>
              <p:nvGrpSpPr>
                <p:cNvPr id="11" name="Group 10"/>
                <p:cNvGrpSpPr/>
                <p:nvPr/>
              </p:nvGrpSpPr>
              <p:grpSpPr>
                <a:xfrm>
                  <a:off x="4572000" y="2707384"/>
                  <a:ext cx="4575544" cy="3869865"/>
                  <a:chOff x="4572000" y="2707384"/>
                  <a:chExt cx="4575544" cy="3869865"/>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519" y="2707384"/>
                    <a:ext cx="4391025" cy="3869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a:stCxn id="4" idx="3"/>
                  </p:cNvCxnSpPr>
                  <p:nvPr/>
                </p:nvCxnSpPr>
                <p:spPr>
                  <a:xfrm flipV="1">
                    <a:off x="4572000" y="2972942"/>
                    <a:ext cx="2209800" cy="4971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7162800" y="2441377"/>
                  <a:ext cx="1429969" cy="461665"/>
                </a:xfrm>
                <a:prstGeom prst="rect">
                  <a:avLst/>
                </a:prstGeom>
                <a:noFill/>
              </p:spPr>
              <p:txBody>
                <a:bodyPr wrap="square" rtlCol="0">
                  <a:spAutoFit/>
                </a:bodyPr>
                <a:lstStyle/>
                <a:p>
                  <a:r>
                    <a:rPr lang="de-DE" b="1" dirty="0"/>
                    <a:t>mdb.bat</a:t>
                  </a:r>
                  <a:endParaRPr lang="en-GB" b="1" dirty="0"/>
                </a:p>
              </p:txBody>
            </p:sp>
          </p:grpSp>
          <p:sp>
            <p:nvSpPr>
              <p:cNvPr id="30" name="TextBox 29"/>
              <p:cNvSpPr txBox="1"/>
              <p:nvPr/>
            </p:nvSpPr>
            <p:spPr>
              <a:xfrm>
                <a:off x="5181600" y="6248400"/>
                <a:ext cx="3810000" cy="338554"/>
              </a:xfrm>
              <a:prstGeom prst="rect">
                <a:avLst/>
              </a:prstGeom>
              <a:noFill/>
            </p:spPr>
            <p:txBody>
              <a:bodyPr wrap="square" rtlCol="0">
                <a:spAutoFit/>
              </a:bodyPr>
              <a:lstStyle/>
              <a:p>
                <a:pPr marL="233363" indent="-233363">
                  <a:buClr>
                    <a:schemeClr val="bg1">
                      <a:lumMod val="50000"/>
                    </a:schemeClr>
                  </a:buClr>
                  <a:buSzPct val="90000"/>
                  <a:buFont typeface="Arial" panose="020B0604020202020204" pitchFamily="34" charset="0"/>
                  <a:buChar char="•"/>
                </a:pPr>
                <a:r>
                  <a:rPr lang="de-DE" sz="1600" dirty="0" err="1"/>
                  <a:t>Pre</a:t>
                </a:r>
                <a:r>
                  <a:rPr lang="de-DE" sz="1600" dirty="0"/>
                  <a:t>- &amp; </a:t>
                </a:r>
                <a:r>
                  <a:rPr lang="de-DE" sz="1600" dirty="0" err="1"/>
                  <a:t>postprocess</a:t>
                </a:r>
                <a:r>
                  <a:rPr lang="de-DE" sz="1600" dirty="0"/>
                  <a:t> </a:t>
                </a:r>
                <a:r>
                  <a:rPr lang="de-DE" sz="1600" dirty="0" err="1"/>
                  <a:t>data</a:t>
                </a:r>
                <a:r>
                  <a:rPr lang="de-DE" sz="1600" dirty="0"/>
                  <a:t>/</a:t>
                </a:r>
                <a:r>
                  <a:rPr lang="de-DE" sz="1600" dirty="0" err="1"/>
                  <a:t>memory</a:t>
                </a:r>
                <a:endParaRPr lang="en-GB" sz="1600" dirty="0"/>
              </a:p>
            </p:txBody>
          </p:sp>
        </p:grpSp>
        <p:sp>
          <p:nvSpPr>
            <p:cNvPr id="5" name="Rectangle 4"/>
            <p:cNvSpPr/>
            <p:nvPr/>
          </p:nvSpPr>
          <p:spPr>
            <a:xfrm>
              <a:off x="7086600" y="2286000"/>
              <a:ext cx="1676400" cy="686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8" name="Straight Arrow Connector 27"/>
          <p:cNvCxnSpPr>
            <a:stCxn id="22" idx="2"/>
          </p:cNvCxnSpPr>
          <p:nvPr/>
        </p:nvCxnSpPr>
        <p:spPr>
          <a:xfrm>
            <a:off x="5971364" y="4193978"/>
            <a:ext cx="729105" cy="144482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93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3CD5EC5-A04F-CAB2-8310-C53E869BA826}"/>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7" name="Straight Arrow Connector 6">
            <a:extLst>
              <a:ext uri="{FF2B5EF4-FFF2-40B4-BE49-F238E27FC236}">
                <a16:creationId xmlns:a16="http://schemas.microsoft.com/office/drawing/2014/main" id="{183F948A-AB04-0FDE-F4F2-5B8553B6383F}"/>
              </a:ext>
            </a:extLst>
          </p:cNvPr>
          <p:cNvCxnSpPr>
            <a:cxnSpLocks/>
          </p:cNvCxnSpPr>
          <p:nvPr/>
        </p:nvCxnSpPr>
        <p:spPr>
          <a:xfrm flipV="1">
            <a:off x="6325386"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79E6A6F-AF21-F853-9D5C-03AABDDF8A87}"/>
              </a:ext>
            </a:extLst>
          </p:cNvPr>
          <p:cNvCxnSpPr>
            <a:cxnSpLocks/>
          </p:cNvCxnSpPr>
          <p:nvPr/>
        </p:nvCxnSpPr>
        <p:spPr>
          <a:xfrm flipV="1">
            <a:off x="6975835" y="2119690"/>
            <a:ext cx="2715296" cy="2010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itle 1">
            <a:extLst>
              <a:ext uri="{FF2B5EF4-FFF2-40B4-BE49-F238E27FC236}">
                <a16:creationId xmlns:a16="http://schemas.microsoft.com/office/drawing/2014/main" id="{1AB9B658-86CB-4ECA-B766-B2515BC3BA1E}"/>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2" name="Rectangle 1">
            <a:extLst>
              <a:ext uri="{FF2B5EF4-FFF2-40B4-BE49-F238E27FC236}">
                <a16:creationId xmlns:a16="http://schemas.microsoft.com/office/drawing/2014/main" id="{AA913258-4663-03B0-B841-524F65A13357}"/>
              </a:ext>
            </a:extLst>
          </p:cNvPr>
          <p:cNvSpPr/>
          <p:nvPr/>
        </p:nvSpPr>
        <p:spPr>
          <a:xfrm>
            <a:off x="2733040" y="2778849"/>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„hwtool“ is a MDB command that lists all available debuggers and assigns them an index number. This index number is used to select the debugger</a:t>
            </a:r>
          </a:p>
        </p:txBody>
      </p:sp>
      <p:sp>
        <p:nvSpPr>
          <p:cNvPr id="3" name="Rectangle 2">
            <a:extLst>
              <a:ext uri="{FF2B5EF4-FFF2-40B4-BE49-F238E27FC236}">
                <a16:creationId xmlns:a16="http://schemas.microsoft.com/office/drawing/2014/main" id="{14046023-2BA3-8D9B-CD82-9D270594386D}"/>
              </a:ext>
            </a:extLst>
          </p:cNvPr>
          <p:cNvSpPr/>
          <p:nvPr/>
        </p:nvSpPr>
        <p:spPr>
          <a:xfrm>
            <a:off x="405579" y="2644857"/>
            <a:ext cx="590102"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 name="Rectangle 3">
            <a:extLst>
              <a:ext uri="{FF2B5EF4-FFF2-40B4-BE49-F238E27FC236}">
                <a16:creationId xmlns:a16="http://schemas.microsoft.com/office/drawing/2014/main" id="{B3AC3AD9-2594-381E-B3FE-80592B08AC68}"/>
              </a:ext>
            </a:extLst>
          </p:cNvPr>
          <p:cNvSpPr/>
          <p:nvPr/>
        </p:nvSpPr>
        <p:spPr>
          <a:xfrm>
            <a:off x="2733040" y="4738310"/>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By changing the index number, a debugger can be specifically assigned to a window</a:t>
            </a:r>
            <a:endParaRPr lang="de-DE" dirty="0"/>
          </a:p>
        </p:txBody>
      </p:sp>
      <p:sp>
        <p:nvSpPr>
          <p:cNvPr id="6" name="Rectangle 5">
            <a:extLst>
              <a:ext uri="{FF2B5EF4-FFF2-40B4-BE49-F238E27FC236}">
                <a16:creationId xmlns:a16="http://schemas.microsoft.com/office/drawing/2014/main" id="{3D542365-707D-8925-1C39-C7B9F04ABA7D}"/>
              </a:ext>
            </a:extLst>
          </p:cNvPr>
          <p:cNvSpPr/>
          <p:nvPr/>
        </p:nvSpPr>
        <p:spPr>
          <a:xfrm>
            <a:off x="1139448" y="3054285"/>
            <a:ext cx="170665" cy="103170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Rectangle 8">
            <a:extLst>
              <a:ext uri="{FF2B5EF4-FFF2-40B4-BE49-F238E27FC236}">
                <a16:creationId xmlns:a16="http://schemas.microsoft.com/office/drawing/2014/main" id="{4CA32FDF-524D-6E1D-19AD-BE4077DF2AC1}"/>
              </a:ext>
            </a:extLst>
          </p:cNvPr>
          <p:cNvSpPr/>
          <p:nvPr/>
        </p:nvSpPr>
        <p:spPr>
          <a:xfrm>
            <a:off x="9691131" y="1255505"/>
            <a:ext cx="170665" cy="864185"/>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97401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502E1D-115B-11A9-B819-E448E21C4B7F}"/>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6" name="Straight Arrow Connector 5">
            <a:extLst>
              <a:ext uri="{FF2B5EF4-FFF2-40B4-BE49-F238E27FC236}">
                <a16:creationId xmlns:a16="http://schemas.microsoft.com/office/drawing/2014/main" id="{198C32A5-EF7B-1987-B5BB-EB59B41F8CDB}"/>
              </a:ext>
            </a:extLst>
          </p:cNvPr>
          <p:cNvCxnSpPr>
            <a:cxnSpLocks/>
          </p:cNvCxnSpPr>
          <p:nvPr/>
        </p:nvCxnSpPr>
        <p:spPr>
          <a:xfrm flipV="1">
            <a:off x="5099901"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itle 1">
            <a:extLst>
              <a:ext uri="{FF2B5EF4-FFF2-40B4-BE49-F238E27FC236}">
                <a16:creationId xmlns:a16="http://schemas.microsoft.com/office/drawing/2014/main" id="{3E29B74F-3D90-2926-E81A-4FACC7241782}"/>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8" name="Rectangle 7">
            <a:extLst>
              <a:ext uri="{FF2B5EF4-FFF2-40B4-BE49-F238E27FC236}">
                <a16:creationId xmlns:a16="http://schemas.microsoft.com/office/drawing/2014/main" id="{B9027933-08EE-F096-0A65-805BBB653868}"/>
              </a:ext>
            </a:extLst>
          </p:cNvPr>
          <p:cNvSpPr/>
          <p:nvPr/>
        </p:nvSpPr>
        <p:spPr>
          <a:xfrm>
            <a:off x="2972556" y="1921213"/>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With clicking on „Connect MDB“, all setup is done for EDGB, Speed 6Mbit, SWD Interface and selecting the debuggers. This takes some time until it‘s connected</a:t>
            </a:r>
          </a:p>
        </p:txBody>
      </p:sp>
      <p:sp>
        <p:nvSpPr>
          <p:cNvPr id="2" name="Rectangle 1">
            <a:extLst>
              <a:ext uri="{FF2B5EF4-FFF2-40B4-BE49-F238E27FC236}">
                <a16:creationId xmlns:a16="http://schemas.microsoft.com/office/drawing/2014/main" id="{87FDFD74-B7BE-F509-665C-DDDEE73EA0D7}"/>
              </a:ext>
            </a:extLst>
          </p:cNvPr>
          <p:cNvSpPr/>
          <p:nvPr/>
        </p:nvSpPr>
        <p:spPr>
          <a:xfrm>
            <a:off x="2972556" y="3878637"/>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Keep in  mind that every mdb.bat process do need about 2 Gbyte of RAM. All four instancess are around 8 Gbyte of RAM</a:t>
            </a:r>
          </a:p>
        </p:txBody>
      </p:sp>
    </p:spTree>
    <p:extLst>
      <p:ext uri="{BB962C8B-B14F-4D97-AF65-F5344CB8AC3E}">
        <p14:creationId xmlns:p14="http://schemas.microsoft.com/office/powerpoint/2010/main" val="38221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90778-A6FC-3C52-5DEE-D814C46A5052}"/>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6" name="Straight Arrow Connector 5">
            <a:extLst>
              <a:ext uri="{FF2B5EF4-FFF2-40B4-BE49-F238E27FC236}">
                <a16:creationId xmlns:a16="http://schemas.microsoft.com/office/drawing/2014/main" id="{A7DEB760-77CF-95A2-8DBB-5A00BE7EFA53}"/>
              </a:ext>
            </a:extLst>
          </p:cNvPr>
          <p:cNvCxnSpPr>
            <a:cxnSpLocks/>
          </p:cNvCxnSpPr>
          <p:nvPr/>
        </p:nvCxnSpPr>
        <p:spPr>
          <a:xfrm flipV="1">
            <a:off x="5640329"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itle 1">
            <a:extLst>
              <a:ext uri="{FF2B5EF4-FFF2-40B4-BE49-F238E27FC236}">
                <a16:creationId xmlns:a16="http://schemas.microsoft.com/office/drawing/2014/main" id="{8891EB51-3ABA-D67E-9067-141C8F7203C0}"/>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8" name="Rectangle 7">
            <a:extLst>
              <a:ext uri="{FF2B5EF4-FFF2-40B4-BE49-F238E27FC236}">
                <a16:creationId xmlns:a16="http://schemas.microsoft.com/office/drawing/2014/main" id="{78E90D26-1C2C-4317-FE17-20CE2E4C754D}"/>
              </a:ext>
            </a:extLst>
          </p:cNvPr>
          <p:cNvSpPr/>
          <p:nvPr/>
        </p:nvSpPr>
        <p:spPr>
          <a:xfrm>
            <a:off x="2875280" y="3429000"/>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“Prog Boards” programs all Hex files in parallel.</a:t>
            </a:r>
            <a:br>
              <a:rPr lang="en-US" dirty="0"/>
            </a:br>
            <a:r>
              <a:rPr lang="en-US" dirty="0"/>
              <a:t>The connection to the debugger is maintained so it is not necessary to re-establish the connection again. This allows the programming process to start more quickly.</a:t>
            </a:r>
            <a:endParaRPr lang="de-DE" dirty="0"/>
          </a:p>
        </p:txBody>
      </p:sp>
    </p:spTree>
    <p:extLst>
      <p:ext uri="{BB962C8B-B14F-4D97-AF65-F5344CB8AC3E}">
        <p14:creationId xmlns:p14="http://schemas.microsoft.com/office/powerpoint/2010/main" val="399065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en-US" dirty="0"/>
              <a:t>Python GUI for testing 4 Boards in parallel </a:t>
            </a:r>
            <a:endParaRPr lang="de-DE" dirty="0"/>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6" y="4914105"/>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7018386" y="1655803"/>
            <a:ext cx="4406002" cy="3785652"/>
          </a:xfrm>
          <a:prstGeom prst="rect">
            <a:avLst/>
          </a:prstGeom>
          <a:noFill/>
        </p:spPr>
        <p:txBody>
          <a:bodyPr wrap="square" rtlCol="0">
            <a:spAutoFit/>
          </a:bodyPr>
          <a:lstStyle/>
          <a:p>
            <a:r>
              <a:rPr lang="de-DE" dirty="0"/>
              <a:t>„terminal.pyw“ is the Terminal program that talks with 4 Boards at the same time.</a:t>
            </a:r>
          </a:p>
          <a:p>
            <a:endParaRPr lang="de-DE" dirty="0"/>
          </a:p>
          <a:p>
            <a:r>
              <a:rPr lang="en-US" dirty="0"/>
              <a:t>The idea came to me when I was once again completely annoyed by having to arrange </a:t>
            </a:r>
            <a:r>
              <a:rPr lang="en-US" dirty="0" err="1"/>
              <a:t>TerraTerm</a:t>
            </a:r>
            <a:r>
              <a:rPr lang="en-US" dirty="0"/>
              <a:t> four times on my desktop and assigning them to the corresponding COM ports</a:t>
            </a:r>
            <a:endParaRPr lang="de-DE" dirty="0"/>
          </a:p>
        </p:txBody>
      </p:sp>
    </p:spTree>
    <p:extLst>
      <p:ext uri="{BB962C8B-B14F-4D97-AF65-F5344CB8AC3E}">
        <p14:creationId xmlns:p14="http://schemas.microsoft.com/office/powerpoint/2010/main" val="12548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BA3D5-F0AB-EE92-E848-B85DE4EBFFD1}"/>
              </a:ext>
            </a:extLst>
          </p:cNvPr>
          <p:cNvPicPr>
            <a:picLocks noChangeAspect="1"/>
          </p:cNvPicPr>
          <p:nvPr/>
        </p:nvPicPr>
        <p:blipFill>
          <a:blip r:embed="rId2"/>
          <a:stretch>
            <a:fillRect/>
          </a:stretch>
        </p:blipFill>
        <p:spPr>
          <a:xfrm>
            <a:off x="777439" y="796204"/>
            <a:ext cx="10555334" cy="5662497"/>
          </a:xfrm>
          <a:prstGeom prst="rect">
            <a:avLst/>
          </a:prstGeom>
        </p:spPr>
      </p:pic>
      <p:sp>
        <p:nvSpPr>
          <p:cNvPr id="10" name="Title 1">
            <a:extLst>
              <a:ext uri="{FF2B5EF4-FFF2-40B4-BE49-F238E27FC236}">
                <a16:creationId xmlns:a16="http://schemas.microsoft.com/office/drawing/2014/main" id="{FCB2197E-F45F-E0BF-8769-AF28A057B897}"/>
              </a:ext>
            </a:extLst>
          </p:cNvPr>
          <p:cNvSpPr>
            <a:spLocks noGrp="1"/>
          </p:cNvSpPr>
          <p:nvPr>
            <p:ph type="title"/>
          </p:nvPr>
        </p:nvSpPr>
        <p:spPr>
          <a:xfrm>
            <a:off x="355509" y="96296"/>
            <a:ext cx="11400661" cy="777240"/>
          </a:xfrm>
        </p:spPr>
        <p:txBody>
          <a:bodyPr/>
          <a:lstStyle/>
          <a:p>
            <a:r>
              <a:rPr lang="en-US" dirty="0"/>
              <a:t>Python GUI for testing 4 Boards in parallel </a:t>
            </a:r>
          </a:p>
        </p:txBody>
      </p:sp>
      <p:sp>
        <p:nvSpPr>
          <p:cNvPr id="7" name="Rectangle 6">
            <a:extLst>
              <a:ext uri="{FF2B5EF4-FFF2-40B4-BE49-F238E27FC236}">
                <a16:creationId xmlns:a16="http://schemas.microsoft.com/office/drawing/2014/main" id="{7F90E18D-FDCE-9954-4773-7B9815C95A5B}"/>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This tool is basically a 4-way Comport Terminal.</a:t>
            </a:r>
          </a:p>
          <a:p>
            <a:r>
              <a:rPr lang="en-US" dirty="0"/>
              <a:t>There are 4 default COM ports in the upper left, which must be changed to the ones on your machine. </a:t>
            </a:r>
          </a:p>
          <a:p>
            <a:r>
              <a:rPr lang="en-US" dirty="0"/>
              <a:t>If a COM Port entry is left free, this COM port is not used, so that this tool can be used with less than 4 boards</a:t>
            </a:r>
            <a:endParaRPr lang="de-DE" dirty="0"/>
          </a:p>
        </p:txBody>
      </p:sp>
      <p:pic>
        <p:nvPicPr>
          <p:cNvPr id="6" name="Picture 5">
            <a:extLst>
              <a:ext uri="{FF2B5EF4-FFF2-40B4-BE49-F238E27FC236}">
                <a16:creationId xmlns:a16="http://schemas.microsoft.com/office/drawing/2014/main" id="{FA6047FC-8A83-D9E7-C054-1888B59A58AD}"/>
              </a:ext>
            </a:extLst>
          </p:cNvPr>
          <p:cNvPicPr>
            <a:picLocks noChangeAspect="1"/>
          </p:cNvPicPr>
          <p:nvPr/>
        </p:nvPicPr>
        <p:blipFill>
          <a:blip r:embed="rId3"/>
          <a:stretch>
            <a:fillRect/>
          </a:stretch>
        </p:blipFill>
        <p:spPr>
          <a:xfrm>
            <a:off x="429640" y="1806440"/>
            <a:ext cx="6820491" cy="754445"/>
          </a:xfrm>
          <a:prstGeom prst="rect">
            <a:avLst/>
          </a:prstGeom>
        </p:spPr>
      </p:pic>
      <p:pic>
        <p:nvPicPr>
          <p:cNvPr id="9" name="Picture 8">
            <a:extLst>
              <a:ext uri="{FF2B5EF4-FFF2-40B4-BE49-F238E27FC236}">
                <a16:creationId xmlns:a16="http://schemas.microsoft.com/office/drawing/2014/main" id="{A5E7E4E4-47F6-0AE1-9634-B33E854CA9EB}"/>
              </a:ext>
            </a:extLst>
          </p:cNvPr>
          <p:cNvPicPr>
            <a:picLocks noChangeAspect="1"/>
          </p:cNvPicPr>
          <p:nvPr/>
        </p:nvPicPr>
        <p:blipFill>
          <a:blip r:embed="rId4"/>
          <a:stretch>
            <a:fillRect/>
          </a:stretch>
        </p:blipFill>
        <p:spPr>
          <a:xfrm>
            <a:off x="428117" y="1801105"/>
            <a:ext cx="6812870" cy="746825"/>
          </a:xfrm>
          <a:prstGeom prst="rect">
            <a:avLst/>
          </a:prstGeom>
        </p:spPr>
      </p:pic>
      <p:sp>
        <p:nvSpPr>
          <p:cNvPr id="11" name="Rectangle 10">
            <a:extLst>
              <a:ext uri="{FF2B5EF4-FFF2-40B4-BE49-F238E27FC236}">
                <a16:creationId xmlns:a16="http://schemas.microsoft.com/office/drawing/2014/main" id="{1CDE8D89-7B70-0640-EB0A-A6AC7BD25606}"/>
              </a:ext>
            </a:extLst>
          </p:cNvPr>
          <p:cNvSpPr/>
          <p:nvPr/>
        </p:nvSpPr>
        <p:spPr>
          <a:xfrm>
            <a:off x="2835974" y="2914650"/>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If you click on “Connect” while all comports are available, then the COM Port Entries go to gray.</a:t>
            </a:r>
          </a:p>
          <a:p>
            <a:r>
              <a:rPr lang="en-US" dirty="0"/>
              <a:t>If at least one COM Port isn’t available, nothing happens. </a:t>
            </a:r>
          </a:p>
        </p:txBody>
      </p:sp>
      <p:sp>
        <p:nvSpPr>
          <p:cNvPr id="12" name="Rectangle 11">
            <a:extLst>
              <a:ext uri="{FF2B5EF4-FFF2-40B4-BE49-F238E27FC236}">
                <a16:creationId xmlns:a16="http://schemas.microsoft.com/office/drawing/2014/main" id="{E94117C6-6846-42EF-EFBB-A4EFA561C9A6}"/>
              </a:ext>
            </a:extLst>
          </p:cNvPr>
          <p:cNvSpPr/>
          <p:nvPr/>
        </p:nvSpPr>
        <p:spPr>
          <a:xfrm>
            <a:off x="2835973" y="2907028"/>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If a COM Port entry is left free, this COM port is not used, so that this tool can be used with less than 4 boards</a:t>
            </a:r>
            <a:endParaRPr lang="de-DE" dirty="0"/>
          </a:p>
        </p:txBody>
      </p:sp>
      <p:pic>
        <p:nvPicPr>
          <p:cNvPr id="14" name="Picture 13">
            <a:extLst>
              <a:ext uri="{FF2B5EF4-FFF2-40B4-BE49-F238E27FC236}">
                <a16:creationId xmlns:a16="http://schemas.microsoft.com/office/drawing/2014/main" id="{85858746-5B82-E327-4685-32B16EC959B2}"/>
              </a:ext>
            </a:extLst>
          </p:cNvPr>
          <p:cNvPicPr>
            <a:picLocks noChangeAspect="1"/>
          </p:cNvPicPr>
          <p:nvPr/>
        </p:nvPicPr>
        <p:blipFill>
          <a:blip r:embed="rId5"/>
          <a:stretch>
            <a:fillRect/>
          </a:stretch>
        </p:blipFill>
        <p:spPr>
          <a:xfrm>
            <a:off x="7774940" y="1699749"/>
            <a:ext cx="3033023" cy="967824"/>
          </a:xfrm>
          <a:prstGeom prst="rect">
            <a:avLst/>
          </a:prstGeom>
        </p:spPr>
      </p:pic>
      <p:sp>
        <p:nvSpPr>
          <p:cNvPr id="15" name="Rectangle 14">
            <a:extLst>
              <a:ext uri="{FF2B5EF4-FFF2-40B4-BE49-F238E27FC236}">
                <a16:creationId xmlns:a16="http://schemas.microsoft.com/office/drawing/2014/main" id="{D8B09B57-D818-231E-7978-AB09A85D38D7}"/>
              </a:ext>
            </a:extLst>
          </p:cNvPr>
          <p:cNvSpPr/>
          <p:nvPr/>
        </p:nvSpPr>
        <p:spPr>
          <a:xfrm>
            <a:off x="2835972" y="291464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The default ports can be set in the source code</a:t>
            </a:r>
            <a:endParaRPr lang="de-DE" dirty="0"/>
          </a:p>
        </p:txBody>
      </p:sp>
    </p:spTree>
    <p:extLst>
      <p:ext uri="{BB962C8B-B14F-4D97-AF65-F5344CB8AC3E}">
        <p14:creationId xmlns:p14="http://schemas.microsoft.com/office/powerpoint/2010/main" val="39774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FA54-3F5A-30E3-4868-7D48857C347E}"/>
              </a:ext>
            </a:extLst>
          </p:cNvPr>
          <p:cNvSpPr>
            <a:spLocks noGrp="1"/>
          </p:cNvSpPr>
          <p:nvPr>
            <p:ph type="title"/>
          </p:nvPr>
        </p:nvSpPr>
        <p:spPr/>
        <p:txBody>
          <a:bodyPr/>
          <a:lstStyle/>
          <a:p>
            <a:r>
              <a:rPr lang="de-DE" dirty="0"/>
              <a:t>Python Modules Dependencies „terminal.pyw“</a:t>
            </a:r>
          </a:p>
        </p:txBody>
      </p:sp>
      <p:sp>
        <p:nvSpPr>
          <p:cNvPr id="3" name="Content Placeholder 2">
            <a:extLst>
              <a:ext uri="{FF2B5EF4-FFF2-40B4-BE49-F238E27FC236}">
                <a16:creationId xmlns:a16="http://schemas.microsoft.com/office/drawing/2014/main" id="{69B0A739-0D8D-293F-CA27-09C5DE877038}"/>
              </a:ext>
            </a:extLst>
          </p:cNvPr>
          <p:cNvSpPr>
            <a:spLocks noGrp="1"/>
          </p:cNvSpPr>
          <p:nvPr>
            <p:ph sz="quarter" idx="13"/>
          </p:nvPr>
        </p:nvSpPr>
        <p:spPr/>
        <p:txBody>
          <a:bodyPr>
            <a:normAutofit fontScale="85000" lnSpcReduction="10000"/>
          </a:bodyPr>
          <a:lstStyle/>
          <a:p>
            <a:pPr marL="0" indent="0">
              <a:buNone/>
            </a:pPr>
            <a:endParaRPr lang="de-DE" dirty="0"/>
          </a:p>
          <a:p>
            <a:pPr marL="0" indent="0">
              <a:buNone/>
            </a:pPr>
            <a:r>
              <a:rPr lang="de-DE" dirty="0"/>
              <a:t>pip install pyserial</a:t>
            </a:r>
          </a:p>
          <a:p>
            <a:pPr marL="0" indent="0">
              <a:buNone/>
            </a:pPr>
            <a:endParaRPr lang="de-DE" dirty="0"/>
          </a:p>
          <a:p>
            <a:pPr marL="0" indent="0">
              <a:buNone/>
            </a:pPr>
            <a:endParaRPr lang="de-DE" dirty="0"/>
          </a:p>
          <a:p>
            <a:pPr marL="0" indent="0" algn="ctr">
              <a:buNone/>
            </a:pPr>
            <a:endParaRPr lang="de-DE" dirty="0">
              <a:hlinkClick r:id="rId2"/>
            </a:endParaRPr>
          </a:p>
          <a:p>
            <a:pPr marL="0" indent="0" algn="ctr">
              <a:buNone/>
            </a:pPr>
            <a:endParaRPr lang="de-DE" dirty="0">
              <a:hlinkClick r:id="rId2"/>
            </a:endParaRPr>
          </a:p>
          <a:p>
            <a:pPr marL="0" indent="0" algn="ctr">
              <a:buNone/>
            </a:pPr>
            <a:endParaRPr lang="de-DE" dirty="0">
              <a:hlinkClick r:id="rId2"/>
            </a:endParaRPr>
          </a:p>
          <a:p>
            <a:pPr marL="0" indent="0" algn="ctr">
              <a:buNone/>
            </a:pPr>
            <a:r>
              <a:rPr lang="de-DE" dirty="0">
                <a:hlinkClick r:id="rId2"/>
              </a:rPr>
              <a:t>https://pythonhosted.org/pyserial/index.html</a:t>
            </a:r>
            <a:endParaRPr lang="de-DE" dirty="0"/>
          </a:p>
          <a:p>
            <a:pPr marL="0" indent="0" algn="ctr">
              <a:buNone/>
            </a:pPr>
            <a:endParaRPr lang="de-DE" dirty="0"/>
          </a:p>
          <a:p>
            <a:pPr marL="0" indent="0" algn="ctr">
              <a:buNone/>
            </a:pPr>
            <a:r>
              <a:rPr lang="en-US" b="0" i="0" dirty="0">
                <a:solidFill>
                  <a:srgbClr val="000000"/>
                </a:solidFill>
                <a:effectLst/>
                <a:latin typeface="Arial" panose="020B0604020202020204" pitchFamily="34" charset="0"/>
              </a:rPr>
              <a:t>This module encapsulates the access for the serial port. It provides backends for </a:t>
            </a:r>
            <a:r>
              <a:rPr lang="en-US" b="0" i="0" u="none" strike="noStrike" dirty="0">
                <a:solidFill>
                  <a:srgbClr val="355F7C"/>
                </a:solidFill>
                <a:effectLst/>
                <a:latin typeface="Arial" panose="020B0604020202020204" pitchFamily="34" charset="0"/>
                <a:hlinkClick r:id="rId3"/>
              </a:rPr>
              <a:t>Python</a:t>
            </a:r>
            <a:r>
              <a:rPr lang="en-US" b="0" i="0" dirty="0">
                <a:solidFill>
                  <a:srgbClr val="000000"/>
                </a:solidFill>
                <a:effectLst/>
                <a:latin typeface="Arial" panose="020B0604020202020204" pitchFamily="34" charset="0"/>
              </a:rPr>
              <a:t> running on Windows, OSX, Linux, BSD (possibly any POSIX compliant system) and </a:t>
            </a:r>
            <a:r>
              <a:rPr lang="en-US" b="0" i="0" dirty="0" err="1">
                <a:solidFill>
                  <a:srgbClr val="000000"/>
                </a:solidFill>
                <a:effectLst/>
                <a:latin typeface="Arial" panose="020B0604020202020204" pitchFamily="34" charset="0"/>
              </a:rPr>
              <a:t>IronPython</a:t>
            </a:r>
            <a:r>
              <a:rPr lang="en-US" b="0" i="0" dirty="0">
                <a:solidFill>
                  <a:srgbClr val="000000"/>
                </a:solidFill>
                <a:effectLst/>
                <a:latin typeface="Arial" panose="020B0604020202020204" pitchFamily="34" charset="0"/>
              </a:rPr>
              <a:t>. The module named “serial” automatically selects the appropriate backend.</a:t>
            </a:r>
            <a:endParaRPr lang="de-DE" dirty="0"/>
          </a:p>
          <a:p>
            <a:pPr marL="0" indent="0">
              <a:buNone/>
            </a:pPr>
            <a:endParaRPr lang="de-DE" dirty="0"/>
          </a:p>
          <a:p>
            <a:pPr marL="0" indent="0">
              <a:buNone/>
            </a:pPr>
            <a:endParaRPr lang="de-DE" dirty="0"/>
          </a:p>
          <a:p>
            <a:pPr marL="0" indent="0">
              <a:buNone/>
            </a:pPr>
            <a:endParaRPr lang="de-DE" dirty="0"/>
          </a:p>
        </p:txBody>
      </p:sp>
      <p:pic>
        <p:nvPicPr>
          <p:cNvPr id="1028" name="Picture 4" descr="Logo">
            <a:extLst>
              <a:ext uri="{FF2B5EF4-FFF2-40B4-BE49-F238E27FC236}">
                <a16:creationId xmlns:a16="http://schemas.microsoft.com/office/drawing/2014/main" id="{7BAE9EFE-8097-ED49-A397-6C935BE8A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508" y="2362200"/>
            <a:ext cx="196215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260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FA54-3F5A-30E3-4868-7D48857C347E}"/>
              </a:ext>
            </a:extLst>
          </p:cNvPr>
          <p:cNvSpPr>
            <a:spLocks noGrp="1"/>
          </p:cNvSpPr>
          <p:nvPr>
            <p:ph type="title"/>
          </p:nvPr>
        </p:nvSpPr>
        <p:spPr/>
        <p:txBody>
          <a:bodyPr/>
          <a:lstStyle/>
          <a:p>
            <a:r>
              <a:rPr lang="de-DE" dirty="0"/>
              <a:t>Python Modules Dependencies „terminal.pyw“</a:t>
            </a:r>
          </a:p>
        </p:txBody>
      </p:sp>
      <p:sp>
        <p:nvSpPr>
          <p:cNvPr id="3" name="Content Placeholder 2">
            <a:extLst>
              <a:ext uri="{FF2B5EF4-FFF2-40B4-BE49-F238E27FC236}">
                <a16:creationId xmlns:a16="http://schemas.microsoft.com/office/drawing/2014/main" id="{69B0A739-0D8D-293F-CA27-09C5DE877038}"/>
              </a:ext>
            </a:extLst>
          </p:cNvPr>
          <p:cNvSpPr>
            <a:spLocks noGrp="1"/>
          </p:cNvSpPr>
          <p:nvPr>
            <p:ph sz="quarter" idx="13"/>
          </p:nvPr>
        </p:nvSpPr>
        <p:spPr/>
        <p:txBody>
          <a:bodyPr>
            <a:normAutofit fontScale="92500" lnSpcReduction="20000"/>
          </a:bodyPr>
          <a:lstStyle/>
          <a:p>
            <a:pPr marL="0" indent="0">
              <a:buNone/>
            </a:pPr>
            <a:endParaRPr lang="de-DE" dirty="0"/>
          </a:p>
          <a:p>
            <a:pPr marL="0" indent="0">
              <a:buNone/>
            </a:pPr>
            <a:r>
              <a:rPr lang="de-DE" dirty="0"/>
              <a:t>pip install matplotlib</a:t>
            </a:r>
          </a:p>
          <a:p>
            <a:pPr marL="0" indent="0">
              <a:buNone/>
            </a:pPr>
            <a:endParaRPr lang="de-DE" dirty="0"/>
          </a:p>
          <a:p>
            <a:pPr marL="0" indent="0">
              <a:buNone/>
            </a:pPr>
            <a:endParaRPr lang="de-DE" dirty="0"/>
          </a:p>
          <a:p>
            <a:pPr marL="0" indent="0" algn="ctr">
              <a:buNone/>
            </a:pPr>
            <a:endParaRPr lang="de-DE" dirty="0">
              <a:hlinkClick r:id="rId2"/>
            </a:endParaRPr>
          </a:p>
          <a:p>
            <a:pPr marL="0" indent="0" algn="ctr">
              <a:buNone/>
            </a:pPr>
            <a:endParaRPr lang="de-DE" dirty="0">
              <a:hlinkClick r:id="rId2"/>
            </a:endParaRPr>
          </a:p>
          <a:p>
            <a:pPr marL="0" indent="0" algn="ctr">
              <a:buNone/>
            </a:pPr>
            <a:endParaRPr lang="de-DE" dirty="0">
              <a:hlinkClick r:id="rId2"/>
            </a:endParaRPr>
          </a:p>
          <a:p>
            <a:pPr marL="0" indent="0" algn="ctr">
              <a:buNone/>
            </a:pPr>
            <a:r>
              <a:rPr lang="de-DE" dirty="0">
                <a:hlinkClick r:id="rId3"/>
              </a:rPr>
              <a:t>https://matplotlib.org/</a:t>
            </a:r>
            <a:endParaRPr lang="de-DE" dirty="0"/>
          </a:p>
          <a:p>
            <a:pPr marL="0" indent="0" algn="ctr">
              <a:buNone/>
            </a:pPr>
            <a:endParaRPr lang="de-DE" dirty="0"/>
          </a:p>
          <a:p>
            <a:pPr marL="0" indent="0" algn="ctr">
              <a:buNone/>
            </a:pPr>
            <a:r>
              <a:rPr lang="en-US" b="0" i="0" dirty="0">
                <a:solidFill>
                  <a:srgbClr val="333333"/>
                </a:solidFill>
                <a:effectLst/>
                <a:latin typeface="-apple-system"/>
              </a:rPr>
              <a:t>Matplotlib is a comprehensive library for creating static, animated, and interactive visualizations in Python. Matplotlib makes easy things easy and hard things possible.</a:t>
            </a:r>
            <a:endParaRPr lang="de-DE" dirty="0"/>
          </a:p>
          <a:p>
            <a:pPr marL="0" indent="0">
              <a:buNone/>
            </a:pPr>
            <a:endParaRPr lang="de-DE" dirty="0"/>
          </a:p>
          <a:p>
            <a:pPr marL="0" indent="0">
              <a:buNone/>
            </a:pPr>
            <a:endParaRPr lang="de-DE" dirty="0"/>
          </a:p>
        </p:txBody>
      </p:sp>
      <p:pic>
        <p:nvPicPr>
          <p:cNvPr id="6" name="Picture 5">
            <a:extLst>
              <a:ext uri="{FF2B5EF4-FFF2-40B4-BE49-F238E27FC236}">
                <a16:creationId xmlns:a16="http://schemas.microsoft.com/office/drawing/2014/main" id="{A8E591E4-9D25-4B47-D824-6257B123C6AD}"/>
              </a:ext>
            </a:extLst>
          </p:cNvPr>
          <p:cNvPicPr>
            <a:picLocks noChangeAspect="1"/>
          </p:cNvPicPr>
          <p:nvPr/>
        </p:nvPicPr>
        <p:blipFill>
          <a:blip r:embed="rId4"/>
          <a:stretch>
            <a:fillRect/>
          </a:stretch>
        </p:blipFill>
        <p:spPr>
          <a:xfrm>
            <a:off x="4523668" y="2571099"/>
            <a:ext cx="2607069" cy="641083"/>
          </a:xfrm>
          <a:prstGeom prst="rect">
            <a:avLst/>
          </a:prstGeom>
        </p:spPr>
      </p:pic>
    </p:spTree>
    <p:extLst>
      <p:ext uri="{BB962C8B-B14F-4D97-AF65-F5344CB8AC3E}">
        <p14:creationId xmlns:p14="http://schemas.microsoft.com/office/powerpoint/2010/main" val="1015774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CB545B3-FF74-6F04-DAE7-074F2838F256}"/>
              </a:ext>
            </a:extLst>
          </p:cNvPr>
          <p:cNvPicPr>
            <a:picLocks noChangeAspect="1"/>
          </p:cNvPicPr>
          <p:nvPr/>
        </p:nvPicPr>
        <p:blipFill>
          <a:blip r:embed="rId2"/>
          <a:stretch>
            <a:fillRect/>
          </a:stretch>
        </p:blipFill>
        <p:spPr>
          <a:xfrm>
            <a:off x="777439" y="796204"/>
            <a:ext cx="10555334" cy="5662497"/>
          </a:xfrm>
          <a:prstGeom prst="rect">
            <a:avLst/>
          </a:prstGeom>
        </p:spPr>
      </p:pic>
      <p:sp>
        <p:nvSpPr>
          <p:cNvPr id="10" name="Title 1">
            <a:extLst>
              <a:ext uri="{FF2B5EF4-FFF2-40B4-BE49-F238E27FC236}">
                <a16:creationId xmlns:a16="http://schemas.microsoft.com/office/drawing/2014/main" id="{FCB2197E-F45F-E0BF-8769-AF28A057B897}"/>
              </a:ext>
            </a:extLst>
          </p:cNvPr>
          <p:cNvSpPr>
            <a:spLocks noGrp="1"/>
          </p:cNvSpPr>
          <p:nvPr>
            <p:ph type="title"/>
          </p:nvPr>
        </p:nvSpPr>
        <p:spPr>
          <a:xfrm>
            <a:off x="355509" y="96296"/>
            <a:ext cx="11400661" cy="777240"/>
          </a:xfrm>
        </p:spPr>
        <p:txBody>
          <a:bodyPr/>
          <a:lstStyle/>
          <a:p>
            <a:r>
              <a:rPr lang="en-US" dirty="0"/>
              <a:t>Python GUI for testing 4 Boards in parallel </a:t>
            </a:r>
          </a:p>
        </p:txBody>
      </p:sp>
      <p:sp>
        <p:nvSpPr>
          <p:cNvPr id="6" name="Rectangle 5">
            <a:extLst>
              <a:ext uri="{FF2B5EF4-FFF2-40B4-BE49-F238E27FC236}">
                <a16:creationId xmlns:a16="http://schemas.microsoft.com/office/drawing/2014/main" id="{BFCE2FC5-5FB0-EA71-392D-2164AA3BB1B1}"/>
              </a:ext>
            </a:extLst>
          </p:cNvPr>
          <p:cNvSpPr/>
          <p:nvPr/>
        </p:nvSpPr>
        <p:spPr>
          <a:xfrm>
            <a:off x="10239806" y="948525"/>
            <a:ext cx="712674"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3" name="Picture 2">
            <a:extLst>
              <a:ext uri="{FF2B5EF4-FFF2-40B4-BE49-F238E27FC236}">
                <a16:creationId xmlns:a16="http://schemas.microsoft.com/office/drawing/2014/main" id="{05C87241-BB7F-2E9F-9CB8-A0A5DC22A765}"/>
              </a:ext>
            </a:extLst>
          </p:cNvPr>
          <p:cNvPicPr>
            <a:picLocks noChangeAspect="1"/>
          </p:cNvPicPr>
          <p:nvPr/>
        </p:nvPicPr>
        <p:blipFill>
          <a:blip r:embed="rId3"/>
          <a:stretch>
            <a:fillRect/>
          </a:stretch>
        </p:blipFill>
        <p:spPr>
          <a:xfrm>
            <a:off x="5327877" y="795193"/>
            <a:ext cx="3872540" cy="5641721"/>
          </a:xfrm>
          <a:prstGeom prst="rect">
            <a:avLst/>
          </a:prstGeom>
        </p:spPr>
      </p:pic>
      <p:sp>
        <p:nvSpPr>
          <p:cNvPr id="4" name="Rectangle 3">
            <a:extLst>
              <a:ext uri="{FF2B5EF4-FFF2-40B4-BE49-F238E27FC236}">
                <a16:creationId xmlns:a16="http://schemas.microsoft.com/office/drawing/2014/main" id="{60FD5CD1-E746-1ED7-B197-AF554FAE80AC}"/>
              </a:ext>
            </a:extLst>
          </p:cNvPr>
          <p:cNvSpPr/>
          <p:nvPr/>
        </p:nvSpPr>
        <p:spPr>
          <a:xfrm>
            <a:off x="5890260" y="1059699"/>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Rectangle 6">
            <a:extLst>
              <a:ext uri="{FF2B5EF4-FFF2-40B4-BE49-F238E27FC236}">
                <a16:creationId xmlns:a16="http://schemas.microsoft.com/office/drawing/2014/main" id="{19977088-3074-7578-B848-B7F1E7400736}"/>
              </a:ext>
            </a:extLst>
          </p:cNvPr>
          <p:cNvSpPr/>
          <p:nvPr/>
        </p:nvSpPr>
        <p:spPr>
          <a:xfrm>
            <a:off x="1636442" y="948525"/>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5FAEC048-FD82-654D-FAE0-219CC3D4E862}"/>
              </a:ext>
            </a:extLst>
          </p:cNvPr>
          <p:cNvSpPr/>
          <p:nvPr/>
        </p:nvSpPr>
        <p:spPr>
          <a:xfrm>
            <a:off x="2497083" y="948525"/>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Rectangle 8">
            <a:extLst>
              <a:ext uri="{FF2B5EF4-FFF2-40B4-BE49-F238E27FC236}">
                <a16:creationId xmlns:a16="http://schemas.microsoft.com/office/drawing/2014/main" id="{157BF92E-2541-D6D1-C56A-A530BA9A1240}"/>
              </a:ext>
            </a:extLst>
          </p:cNvPr>
          <p:cNvSpPr/>
          <p:nvPr/>
        </p:nvSpPr>
        <p:spPr>
          <a:xfrm>
            <a:off x="3359733" y="951066"/>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Rectangle 10">
            <a:extLst>
              <a:ext uri="{FF2B5EF4-FFF2-40B4-BE49-F238E27FC236}">
                <a16:creationId xmlns:a16="http://schemas.microsoft.com/office/drawing/2014/main" id="{2A9B0156-0B08-206C-A43C-4E963F0277C5}"/>
              </a:ext>
            </a:extLst>
          </p:cNvPr>
          <p:cNvSpPr/>
          <p:nvPr/>
        </p:nvSpPr>
        <p:spPr>
          <a:xfrm>
            <a:off x="4215363" y="949179"/>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81C8E90F-B333-BAAF-B6F7-5B86A4276641}"/>
              </a:ext>
            </a:extLst>
          </p:cNvPr>
          <p:cNvSpPr/>
          <p:nvPr/>
        </p:nvSpPr>
        <p:spPr>
          <a:xfrm>
            <a:off x="5881646" y="2295464"/>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Rectangle 12">
            <a:extLst>
              <a:ext uri="{FF2B5EF4-FFF2-40B4-BE49-F238E27FC236}">
                <a16:creationId xmlns:a16="http://schemas.microsoft.com/office/drawing/2014/main" id="{E528C3A6-D603-AB74-8BD6-8D3DB55CDC42}"/>
              </a:ext>
            </a:extLst>
          </p:cNvPr>
          <p:cNvSpPr/>
          <p:nvPr/>
        </p:nvSpPr>
        <p:spPr>
          <a:xfrm>
            <a:off x="5908052" y="3538621"/>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 name="Rectangle 13">
            <a:extLst>
              <a:ext uri="{FF2B5EF4-FFF2-40B4-BE49-F238E27FC236}">
                <a16:creationId xmlns:a16="http://schemas.microsoft.com/office/drawing/2014/main" id="{92807F74-5389-6D4F-1F87-55CBC23D7A15}"/>
              </a:ext>
            </a:extLst>
          </p:cNvPr>
          <p:cNvSpPr/>
          <p:nvPr/>
        </p:nvSpPr>
        <p:spPr>
          <a:xfrm>
            <a:off x="5908052" y="4781793"/>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5" name="TextBox 14">
            <a:extLst>
              <a:ext uri="{FF2B5EF4-FFF2-40B4-BE49-F238E27FC236}">
                <a16:creationId xmlns:a16="http://schemas.microsoft.com/office/drawing/2014/main" id="{37CDE255-E18F-AB49-6DDD-CE5BB8965133}"/>
              </a:ext>
            </a:extLst>
          </p:cNvPr>
          <p:cNvSpPr txBox="1"/>
          <p:nvPr/>
        </p:nvSpPr>
        <p:spPr>
          <a:xfrm>
            <a:off x="2988409" y="2239372"/>
            <a:ext cx="508222" cy="461665"/>
          </a:xfrm>
          <a:prstGeom prst="rect">
            <a:avLst/>
          </a:prstGeom>
          <a:noFill/>
        </p:spPr>
        <p:txBody>
          <a:bodyPr wrap="square" rtlCol="0">
            <a:spAutoFit/>
          </a:bodyPr>
          <a:lstStyle/>
          <a:p>
            <a:r>
              <a:rPr lang="de-DE" dirty="0"/>
              <a:t>A</a:t>
            </a:r>
          </a:p>
        </p:txBody>
      </p:sp>
      <p:sp>
        <p:nvSpPr>
          <p:cNvPr id="16" name="TextBox 15">
            <a:extLst>
              <a:ext uri="{FF2B5EF4-FFF2-40B4-BE49-F238E27FC236}">
                <a16:creationId xmlns:a16="http://schemas.microsoft.com/office/drawing/2014/main" id="{73450673-B5E2-7473-42B2-741F6C73DFCA}"/>
              </a:ext>
            </a:extLst>
          </p:cNvPr>
          <p:cNvSpPr txBox="1"/>
          <p:nvPr/>
        </p:nvSpPr>
        <p:spPr>
          <a:xfrm>
            <a:off x="9596900" y="2239371"/>
            <a:ext cx="508222" cy="461665"/>
          </a:xfrm>
          <a:prstGeom prst="rect">
            <a:avLst/>
          </a:prstGeom>
          <a:noFill/>
        </p:spPr>
        <p:txBody>
          <a:bodyPr wrap="square" rtlCol="0">
            <a:spAutoFit/>
          </a:bodyPr>
          <a:lstStyle/>
          <a:p>
            <a:r>
              <a:rPr lang="de-DE" dirty="0"/>
              <a:t>B</a:t>
            </a:r>
          </a:p>
        </p:txBody>
      </p:sp>
      <p:sp>
        <p:nvSpPr>
          <p:cNvPr id="17" name="TextBox 16">
            <a:extLst>
              <a:ext uri="{FF2B5EF4-FFF2-40B4-BE49-F238E27FC236}">
                <a16:creationId xmlns:a16="http://schemas.microsoft.com/office/drawing/2014/main" id="{3983A686-4570-93BE-37AE-B1D5B812A7EB}"/>
              </a:ext>
            </a:extLst>
          </p:cNvPr>
          <p:cNvSpPr txBox="1"/>
          <p:nvPr/>
        </p:nvSpPr>
        <p:spPr>
          <a:xfrm>
            <a:off x="2988409" y="4880009"/>
            <a:ext cx="508222" cy="461665"/>
          </a:xfrm>
          <a:prstGeom prst="rect">
            <a:avLst/>
          </a:prstGeom>
          <a:noFill/>
        </p:spPr>
        <p:txBody>
          <a:bodyPr wrap="square" rtlCol="0">
            <a:spAutoFit/>
          </a:bodyPr>
          <a:lstStyle/>
          <a:p>
            <a:r>
              <a:rPr lang="de-DE" dirty="0"/>
              <a:t>C</a:t>
            </a:r>
          </a:p>
        </p:txBody>
      </p:sp>
      <p:sp>
        <p:nvSpPr>
          <p:cNvPr id="18" name="TextBox 17">
            <a:extLst>
              <a:ext uri="{FF2B5EF4-FFF2-40B4-BE49-F238E27FC236}">
                <a16:creationId xmlns:a16="http://schemas.microsoft.com/office/drawing/2014/main" id="{4C40395D-A831-25E4-B8B2-F1A666301999}"/>
              </a:ext>
            </a:extLst>
          </p:cNvPr>
          <p:cNvSpPr txBox="1"/>
          <p:nvPr/>
        </p:nvSpPr>
        <p:spPr>
          <a:xfrm>
            <a:off x="9526481" y="4880009"/>
            <a:ext cx="508222" cy="461665"/>
          </a:xfrm>
          <a:prstGeom prst="rect">
            <a:avLst/>
          </a:prstGeom>
          <a:noFill/>
        </p:spPr>
        <p:txBody>
          <a:bodyPr wrap="square" rtlCol="0">
            <a:spAutoFit/>
          </a:bodyPr>
          <a:lstStyle/>
          <a:p>
            <a:r>
              <a:rPr lang="de-DE" dirty="0"/>
              <a:t>D</a:t>
            </a:r>
          </a:p>
        </p:txBody>
      </p:sp>
      <p:sp>
        <p:nvSpPr>
          <p:cNvPr id="2" name="Rectangle 1">
            <a:extLst>
              <a:ext uri="{FF2B5EF4-FFF2-40B4-BE49-F238E27FC236}">
                <a16:creationId xmlns:a16="http://schemas.microsoft.com/office/drawing/2014/main" id="{40025046-D7B5-5DA7-082B-4C4B8493525B}"/>
              </a:ext>
            </a:extLst>
          </p:cNvPr>
          <p:cNvSpPr/>
          <p:nvPr/>
        </p:nvSpPr>
        <p:spPr>
          <a:xfrm>
            <a:off x="6274308" y="1832464"/>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9" name="Rectangle 18">
            <a:extLst>
              <a:ext uri="{FF2B5EF4-FFF2-40B4-BE49-F238E27FC236}">
                <a16:creationId xmlns:a16="http://schemas.microsoft.com/office/drawing/2014/main" id="{A6350734-24AE-A1E1-F83D-020F2FB277FA}"/>
              </a:ext>
            </a:extLst>
          </p:cNvPr>
          <p:cNvSpPr/>
          <p:nvPr/>
        </p:nvSpPr>
        <p:spPr>
          <a:xfrm>
            <a:off x="6274308" y="3069850"/>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0" name="Rectangle 19">
            <a:extLst>
              <a:ext uri="{FF2B5EF4-FFF2-40B4-BE49-F238E27FC236}">
                <a16:creationId xmlns:a16="http://schemas.microsoft.com/office/drawing/2014/main" id="{1D9D50C4-DAB6-EBA4-9502-6D60ED6026EB}"/>
              </a:ext>
            </a:extLst>
          </p:cNvPr>
          <p:cNvSpPr/>
          <p:nvPr/>
        </p:nvSpPr>
        <p:spPr>
          <a:xfrm>
            <a:off x="6298692" y="4313434"/>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1" name="Rectangle 20">
            <a:extLst>
              <a:ext uri="{FF2B5EF4-FFF2-40B4-BE49-F238E27FC236}">
                <a16:creationId xmlns:a16="http://schemas.microsoft.com/office/drawing/2014/main" id="{E45DF563-8F5B-F29D-FF58-D81E33F564BC}"/>
              </a:ext>
            </a:extLst>
          </p:cNvPr>
          <p:cNvSpPr/>
          <p:nvPr/>
        </p:nvSpPr>
        <p:spPr>
          <a:xfrm>
            <a:off x="6298692" y="5566676"/>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107280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P spid="8" grpId="0" animBg="1"/>
      <p:bldP spid="9" grpId="0" animBg="1"/>
      <p:bldP spid="11" grpId="0" animBg="1"/>
      <p:bldP spid="12" grpId="0" animBg="1"/>
      <p:bldP spid="13" grpId="0" animBg="1"/>
      <p:bldP spid="14" grpId="0" animBg="1"/>
      <p:bldP spid="15" grpId="0"/>
      <p:bldP spid="16" grpId="0"/>
      <p:bldP spid="17" grpId="0"/>
      <p:bldP spid="18" grpId="0"/>
      <p:bldP spid="2"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8492-FF9E-12C9-233D-FC871B6AED16}"/>
              </a:ext>
            </a:extLst>
          </p:cNvPr>
          <p:cNvSpPr>
            <a:spLocks noGrp="1"/>
          </p:cNvSpPr>
          <p:nvPr>
            <p:ph type="title"/>
          </p:nvPr>
        </p:nvSpPr>
        <p:spPr/>
        <p:txBody>
          <a:bodyPr/>
          <a:lstStyle/>
          <a:p>
            <a:r>
              <a:rPr lang="de-DE" dirty="0"/>
              <a:t>Motivation</a:t>
            </a:r>
          </a:p>
        </p:txBody>
      </p:sp>
      <p:sp>
        <p:nvSpPr>
          <p:cNvPr id="3" name="Content Placeholder 2">
            <a:extLst>
              <a:ext uri="{FF2B5EF4-FFF2-40B4-BE49-F238E27FC236}">
                <a16:creationId xmlns:a16="http://schemas.microsoft.com/office/drawing/2014/main" id="{6940DDCE-05C4-D14D-09D8-5C700B0FB6B3}"/>
              </a:ext>
            </a:extLst>
          </p:cNvPr>
          <p:cNvSpPr>
            <a:spLocks noGrp="1"/>
          </p:cNvSpPr>
          <p:nvPr>
            <p:ph sz="quarter" idx="13"/>
          </p:nvPr>
        </p:nvSpPr>
        <p:spPr/>
        <p:txBody>
          <a:bodyPr>
            <a:normAutofit fontScale="70000" lnSpcReduction="20000"/>
          </a:bodyPr>
          <a:lstStyle/>
          <a:p>
            <a:r>
              <a:rPr lang="de-DE" dirty="0"/>
              <a:t>To give us ESE a learning curve in</a:t>
            </a:r>
          </a:p>
          <a:p>
            <a:pPr lvl="1"/>
            <a:r>
              <a:rPr lang="de-DE" dirty="0"/>
              <a:t>T1S Technology</a:t>
            </a:r>
          </a:p>
          <a:p>
            <a:pPr lvl="1"/>
            <a:r>
              <a:rPr lang="de-DE" dirty="0"/>
              <a:t>C and Pyhton Coding</a:t>
            </a:r>
          </a:p>
          <a:p>
            <a:pPr lvl="1"/>
            <a:r>
              <a:rPr lang="de-DE" dirty="0"/>
              <a:t>Project Working</a:t>
            </a:r>
          </a:p>
          <a:p>
            <a:pPr lvl="1"/>
            <a:r>
              <a:rPr lang="de-DE" dirty="0"/>
              <a:t>git and Github</a:t>
            </a:r>
          </a:p>
          <a:p>
            <a:pPr lvl="1"/>
            <a:r>
              <a:rPr lang="de-DE" dirty="0"/>
              <a:t>MDB Core</a:t>
            </a:r>
          </a:p>
          <a:p>
            <a:pPr lvl="1"/>
            <a:r>
              <a:rPr lang="de-DE" dirty="0"/>
              <a:t>Soft- and Hardware Testing</a:t>
            </a:r>
          </a:p>
          <a:p>
            <a:pPr lvl="1"/>
            <a:r>
              <a:rPr lang="de-DE" dirty="0"/>
              <a:t>Wireshark </a:t>
            </a:r>
          </a:p>
          <a:p>
            <a:pPr lvl="1"/>
            <a:endParaRPr lang="de-DE" dirty="0"/>
          </a:p>
          <a:p>
            <a:r>
              <a:rPr lang="en-US" dirty="0"/>
              <a:t>This project is not about creating a Software Engineering Company within the Microchip Sales Organization. It is about to learn the processes, structures and vocabulary that our customer are dealing with</a:t>
            </a:r>
            <a:br>
              <a:rPr lang="en-US" dirty="0"/>
            </a:br>
            <a:endParaRPr lang="en-US" dirty="0"/>
          </a:p>
          <a:p>
            <a:r>
              <a:rPr lang="de-DE" dirty="0"/>
              <a:t>All items in the list above could be used in total different customer support processes</a:t>
            </a:r>
            <a:br>
              <a:rPr lang="de-DE" dirty="0"/>
            </a:br>
            <a:endParaRPr lang="de-DE" dirty="0"/>
          </a:p>
          <a:p>
            <a:r>
              <a:rPr lang="de-DE" dirty="0"/>
              <a:t>And maybe another result could be a proof of concept for customers in the industrial area for an T1S autoconfiguration scenario</a:t>
            </a:r>
          </a:p>
        </p:txBody>
      </p:sp>
    </p:spTree>
    <p:extLst>
      <p:ext uri="{BB962C8B-B14F-4D97-AF65-F5344CB8AC3E}">
        <p14:creationId xmlns:p14="http://schemas.microsoft.com/office/powerpoint/2010/main" val="2240505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037A8-26FB-81FD-20AA-489114395975}"/>
              </a:ext>
            </a:extLst>
          </p:cNvPr>
          <p:cNvPicPr>
            <a:picLocks noChangeAspect="1"/>
          </p:cNvPicPr>
          <p:nvPr/>
        </p:nvPicPr>
        <p:blipFill>
          <a:blip r:embed="rId2"/>
          <a:stretch>
            <a:fillRect/>
          </a:stretch>
        </p:blipFill>
        <p:spPr>
          <a:xfrm>
            <a:off x="788165" y="801874"/>
            <a:ext cx="10556148" cy="5662934"/>
          </a:xfrm>
          <a:prstGeom prst="rect">
            <a:avLst/>
          </a:prstGeom>
        </p:spPr>
      </p:pic>
      <p:sp>
        <p:nvSpPr>
          <p:cNvPr id="9" name="Title 8">
            <a:extLst>
              <a:ext uri="{FF2B5EF4-FFF2-40B4-BE49-F238E27FC236}">
                <a16:creationId xmlns:a16="http://schemas.microsoft.com/office/drawing/2014/main" id="{D3CA1D83-549C-F3DD-CD4D-BDAF1AD9C606}"/>
              </a:ext>
            </a:extLst>
          </p:cNvPr>
          <p:cNvSpPr>
            <a:spLocks noGrp="1"/>
          </p:cNvSpPr>
          <p:nvPr>
            <p:ph type="title"/>
          </p:nvPr>
        </p:nvSpPr>
        <p:spPr/>
        <p:txBody>
          <a:bodyPr/>
          <a:lstStyle/>
          <a:p>
            <a:r>
              <a:rPr lang="en-US" dirty="0"/>
              <a:t>iperf with two boards </a:t>
            </a:r>
            <a:endParaRPr lang="de-DE" dirty="0"/>
          </a:p>
        </p:txBody>
      </p:sp>
      <p:sp>
        <p:nvSpPr>
          <p:cNvPr id="11" name="Rectangle 10">
            <a:extLst>
              <a:ext uri="{FF2B5EF4-FFF2-40B4-BE49-F238E27FC236}">
                <a16:creationId xmlns:a16="http://schemas.microsoft.com/office/drawing/2014/main" id="{B25EBE0B-B530-90D3-C0E6-E4F04D40A023}"/>
              </a:ext>
            </a:extLst>
          </p:cNvPr>
          <p:cNvSpPr/>
          <p:nvPr/>
        </p:nvSpPr>
        <p:spPr>
          <a:xfrm>
            <a:off x="5687826" y="939957"/>
            <a:ext cx="1098907"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64C2C41D-C4F0-E646-ADB7-99586A9DE0E0}"/>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 Bandwidth of approx. 9.4 Mbit/sec UDP traffic is achieved between two boards</a:t>
            </a:r>
            <a:endParaRPr lang="de-DE" dirty="0"/>
          </a:p>
        </p:txBody>
      </p:sp>
    </p:spTree>
    <p:extLst>
      <p:ext uri="{BB962C8B-B14F-4D97-AF65-F5344CB8AC3E}">
        <p14:creationId xmlns:p14="http://schemas.microsoft.com/office/powerpoint/2010/main" val="302032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40F851-8D12-B74C-97FD-850CA47DCD7A}"/>
              </a:ext>
            </a:extLst>
          </p:cNvPr>
          <p:cNvPicPr>
            <a:picLocks noChangeAspect="1"/>
          </p:cNvPicPr>
          <p:nvPr/>
        </p:nvPicPr>
        <p:blipFill>
          <a:blip r:embed="rId2"/>
          <a:stretch>
            <a:fillRect/>
          </a:stretch>
        </p:blipFill>
        <p:spPr>
          <a:xfrm>
            <a:off x="804673" y="910112"/>
            <a:ext cx="10445714" cy="5603691"/>
          </a:xfrm>
          <a:prstGeom prst="rect">
            <a:avLst/>
          </a:prstGeom>
        </p:spPr>
      </p:pic>
      <p:sp>
        <p:nvSpPr>
          <p:cNvPr id="10" name="Title 1">
            <a:extLst>
              <a:ext uri="{FF2B5EF4-FFF2-40B4-BE49-F238E27FC236}">
                <a16:creationId xmlns:a16="http://schemas.microsoft.com/office/drawing/2014/main" id="{2C3BC488-83D0-7A57-66B3-2E8E047785A8}"/>
              </a:ext>
            </a:extLst>
          </p:cNvPr>
          <p:cNvSpPr>
            <a:spLocks noGrp="1"/>
          </p:cNvSpPr>
          <p:nvPr>
            <p:ph type="title"/>
          </p:nvPr>
        </p:nvSpPr>
        <p:spPr>
          <a:xfrm>
            <a:off x="355509" y="96296"/>
            <a:ext cx="11400661" cy="777240"/>
          </a:xfrm>
        </p:spPr>
        <p:txBody>
          <a:bodyPr/>
          <a:lstStyle/>
          <a:p>
            <a:r>
              <a:rPr lang="en-US" dirty="0"/>
              <a:t>3 iperf client’s at the same time</a:t>
            </a:r>
          </a:p>
        </p:txBody>
      </p:sp>
      <p:sp>
        <p:nvSpPr>
          <p:cNvPr id="7" name="Rectangle 6">
            <a:extLst>
              <a:ext uri="{FF2B5EF4-FFF2-40B4-BE49-F238E27FC236}">
                <a16:creationId xmlns:a16="http://schemas.microsoft.com/office/drawing/2014/main" id="{3B5BCE91-8FE3-5D94-F466-D148E70C36CA}"/>
              </a:ext>
            </a:extLst>
          </p:cNvPr>
          <p:cNvSpPr/>
          <p:nvPr/>
        </p:nvSpPr>
        <p:spPr>
          <a:xfrm>
            <a:off x="5669538" y="1067973"/>
            <a:ext cx="2157726"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7AA512CB-DD5C-D7DE-1BC2-B6AF6E895E64}"/>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 Bandwidth of approx. 3.1 </a:t>
            </a:r>
            <a:r>
              <a:rPr lang="en-US" dirty="0" err="1"/>
              <a:t>Mbits</a:t>
            </a:r>
            <a:r>
              <a:rPr lang="en-US" dirty="0"/>
              <a:t>/sec UDP Traffic is achieved when 3 iperf clients are running simultaneously </a:t>
            </a:r>
            <a:endParaRPr lang="de-DE" dirty="0"/>
          </a:p>
        </p:txBody>
      </p:sp>
    </p:spTree>
    <p:extLst>
      <p:ext uri="{BB962C8B-B14F-4D97-AF65-F5344CB8AC3E}">
        <p14:creationId xmlns:p14="http://schemas.microsoft.com/office/powerpoint/2010/main" val="8578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11A41-B4FE-7009-4DFB-B92C17850F47}"/>
              </a:ext>
            </a:extLst>
          </p:cNvPr>
          <p:cNvPicPr>
            <a:picLocks noChangeAspect="1"/>
          </p:cNvPicPr>
          <p:nvPr/>
        </p:nvPicPr>
        <p:blipFill>
          <a:blip r:embed="rId2"/>
          <a:stretch>
            <a:fillRect/>
          </a:stretch>
        </p:blipFill>
        <p:spPr>
          <a:xfrm>
            <a:off x="950977" y="855307"/>
            <a:ext cx="10320184" cy="5536349"/>
          </a:xfrm>
          <a:prstGeom prst="rect">
            <a:avLst/>
          </a:prstGeom>
        </p:spPr>
      </p:pic>
      <p:sp>
        <p:nvSpPr>
          <p:cNvPr id="10" name="Title 1">
            <a:extLst>
              <a:ext uri="{FF2B5EF4-FFF2-40B4-BE49-F238E27FC236}">
                <a16:creationId xmlns:a16="http://schemas.microsoft.com/office/drawing/2014/main" id="{AB54A4C1-C5B1-8DA6-0D64-8DD58BF59815}"/>
              </a:ext>
            </a:extLst>
          </p:cNvPr>
          <p:cNvSpPr>
            <a:spLocks noGrp="1"/>
          </p:cNvSpPr>
          <p:nvPr>
            <p:ph type="title"/>
          </p:nvPr>
        </p:nvSpPr>
        <p:spPr>
          <a:xfrm>
            <a:off x="355509" y="96296"/>
            <a:ext cx="11400661" cy="777240"/>
          </a:xfrm>
        </p:spPr>
        <p:txBody>
          <a:bodyPr/>
          <a:lstStyle/>
          <a:p>
            <a:r>
              <a:rPr lang="en-US" dirty="0"/>
              <a:t>Sending the command “</a:t>
            </a:r>
            <a:r>
              <a:rPr lang="en-US" dirty="0" err="1"/>
              <a:t>netinfo</a:t>
            </a:r>
            <a:r>
              <a:rPr lang="en-US" dirty="0"/>
              <a:t>” to all boards</a:t>
            </a:r>
          </a:p>
        </p:txBody>
      </p:sp>
      <p:sp>
        <p:nvSpPr>
          <p:cNvPr id="7" name="Rectangle 6">
            <a:extLst>
              <a:ext uri="{FF2B5EF4-FFF2-40B4-BE49-F238E27FC236}">
                <a16:creationId xmlns:a16="http://schemas.microsoft.com/office/drawing/2014/main" id="{BD5FBFEF-22EF-DBE8-BF0D-E9721C57B01D}"/>
              </a:ext>
            </a:extLst>
          </p:cNvPr>
          <p:cNvSpPr/>
          <p:nvPr/>
        </p:nvSpPr>
        <p:spPr>
          <a:xfrm>
            <a:off x="7905978" y="1003965"/>
            <a:ext cx="311088"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3DEEC22B-1423-6EDF-F853-B781F1992F7F}"/>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 defined commands can be send to one or more boards at the same time when a button is clicked. </a:t>
            </a:r>
            <a:endParaRPr lang="de-DE" dirty="0"/>
          </a:p>
        </p:txBody>
      </p:sp>
    </p:spTree>
    <p:extLst>
      <p:ext uri="{BB962C8B-B14F-4D97-AF65-F5344CB8AC3E}">
        <p14:creationId xmlns:p14="http://schemas.microsoft.com/office/powerpoint/2010/main" val="65978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E86E5-73ED-6C55-4C5A-FD0DC3C4A3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DE2EA3-F332-F3C0-5000-F93B701B22FC}"/>
              </a:ext>
            </a:extLst>
          </p:cNvPr>
          <p:cNvSpPr>
            <a:spLocks noGrp="1"/>
          </p:cNvSpPr>
          <p:nvPr>
            <p:ph type="title"/>
          </p:nvPr>
        </p:nvSpPr>
        <p:spPr/>
        <p:txBody>
          <a:bodyPr/>
          <a:lstStyle/>
          <a:p>
            <a:r>
              <a:rPr lang="de-DE" dirty="0"/>
              <a:t>T1S to 100BaseT Bridge</a:t>
            </a:r>
          </a:p>
        </p:txBody>
      </p:sp>
      <p:sp>
        <p:nvSpPr>
          <p:cNvPr id="3" name="Text Placeholder 2">
            <a:extLst>
              <a:ext uri="{FF2B5EF4-FFF2-40B4-BE49-F238E27FC236}">
                <a16:creationId xmlns:a16="http://schemas.microsoft.com/office/drawing/2014/main" id="{1D562F70-1D8A-6582-2ABD-C901A14A2BA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3577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CBA4-B1AB-20EC-E3A2-16653A40755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77B64BA-DEE5-9332-C08F-9982B206FE33}"/>
              </a:ext>
            </a:extLst>
          </p:cNvPr>
          <p:cNvSpPr txBox="1">
            <a:spLocks/>
          </p:cNvSpPr>
          <p:nvPr/>
        </p:nvSpPr>
        <p:spPr>
          <a:xfrm>
            <a:off x="355509" y="96296"/>
            <a:ext cx="1140066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US" dirty="0"/>
              <a:t>Bridging</a:t>
            </a:r>
          </a:p>
        </p:txBody>
      </p:sp>
      <p:sp>
        <p:nvSpPr>
          <p:cNvPr id="9" name="TextBox 8">
            <a:extLst>
              <a:ext uri="{FF2B5EF4-FFF2-40B4-BE49-F238E27FC236}">
                <a16:creationId xmlns:a16="http://schemas.microsoft.com/office/drawing/2014/main" id="{A8201609-9308-0297-9E4A-DEA864AD22A3}"/>
              </a:ext>
            </a:extLst>
          </p:cNvPr>
          <p:cNvSpPr txBox="1"/>
          <p:nvPr/>
        </p:nvSpPr>
        <p:spPr>
          <a:xfrm>
            <a:off x="886691" y="1274618"/>
            <a:ext cx="6803337" cy="830997"/>
          </a:xfrm>
          <a:prstGeom prst="rect">
            <a:avLst/>
          </a:prstGeom>
          <a:noFill/>
        </p:spPr>
        <p:txBody>
          <a:bodyPr wrap="none" rtlCol="0">
            <a:spAutoFit/>
          </a:bodyPr>
          <a:lstStyle/>
          <a:p>
            <a:r>
              <a:rPr lang="de-DE" dirty="0">
                <a:hlinkClick r:id="rId2"/>
              </a:rPr>
              <a:t>https://github.com/zabooh/t1s_100baset_bridge.git</a:t>
            </a:r>
            <a:r>
              <a:rPr lang="de-DE" dirty="0"/>
              <a:t> </a:t>
            </a:r>
          </a:p>
          <a:p>
            <a:endParaRPr lang="de-DE" dirty="0"/>
          </a:p>
        </p:txBody>
      </p:sp>
      <p:pic>
        <p:nvPicPr>
          <p:cNvPr id="11" name="Picture 10">
            <a:extLst>
              <a:ext uri="{FF2B5EF4-FFF2-40B4-BE49-F238E27FC236}">
                <a16:creationId xmlns:a16="http://schemas.microsoft.com/office/drawing/2014/main" id="{1E794EFC-7EF3-C8C7-1A7C-23DA0305B7C8}"/>
              </a:ext>
            </a:extLst>
          </p:cNvPr>
          <p:cNvPicPr>
            <a:picLocks noChangeAspect="1"/>
          </p:cNvPicPr>
          <p:nvPr/>
        </p:nvPicPr>
        <p:blipFill>
          <a:blip r:embed="rId3"/>
          <a:stretch>
            <a:fillRect/>
          </a:stretch>
        </p:blipFill>
        <p:spPr>
          <a:xfrm>
            <a:off x="6376540" y="2227765"/>
            <a:ext cx="4983912" cy="3193057"/>
          </a:xfrm>
          <a:prstGeom prst="rect">
            <a:avLst/>
          </a:prstGeom>
        </p:spPr>
      </p:pic>
      <p:pic>
        <p:nvPicPr>
          <p:cNvPr id="3" name="Picture 2">
            <a:extLst>
              <a:ext uri="{FF2B5EF4-FFF2-40B4-BE49-F238E27FC236}">
                <a16:creationId xmlns:a16="http://schemas.microsoft.com/office/drawing/2014/main" id="{6491E967-06CE-B14B-1124-D1B173806ABF}"/>
              </a:ext>
            </a:extLst>
          </p:cNvPr>
          <p:cNvPicPr>
            <a:picLocks noChangeAspect="1"/>
          </p:cNvPicPr>
          <p:nvPr/>
        </p:nvPicPr>
        <p:blipFill>
          <a:blip r:embed="rId4"/>
          <a:stretch>
            <a:fillRect/>
          </a:stretch>
        </p:blipFill>
        <p:spPr>
          <a:xfrm>
            <a:off x="613425" y="2483795"/>
            <a:ext cx="5480987" cy="2682322"/>
          </a:xfrm>
          <a:prstGeom prst="rect">
            <a:avLst/>
          </a:prstGeom>
        </p:spPr>
      </p:pic>
    </p:spTree>
    <p:extLst>
      <p:ext uri="{BB962C8B-B14F-4D97-AF65-F5344CB8AC3E}">
        <p14:creationId xmlns:p14="http://schemas.microsoft.com/office/powerpoint/2010/main" val="2627850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4CC633-F2F7-C58B-755D-18FC5B3C024E}"/>
              </a:ext>
            </a:extLst>
          </p:cNvPr>
          <p:cNvPicPr>
            <a:picLocks noChangeAspect="1"/>
          </p:cNvPicPr>
          <p:nvPr/>
        </p:nvPicPr>
        <p:blipFill>
          <a:blip r:embed="rId2"/>
          <a:stretch>
            <a:fillRect/>
          </a:stretch>
        </p:blipFill>
        <p:spPr>
          <a:xfrm>
            <a:off x="7540755" y="909078"/>
            <a:ext cx="4320914" cy="3254022"/>
          </a:xfrm>
          <a:prstGeom prst="rect">
            <a:avLst/>
          </a:prstGeom>
        </p:spPr>
      </p:pic>
      <p:pic>
        <p:nvPicPr>
          <p:cNvPr id="7" name="Picture 6">
            <a:extLst>
              <a:ext uri="{FF2B5EF4-FFF2-40B4-BE49-F238E27FC236}">
                <a16:creationId xmlns:a16="http://schemas.microsoft.com/office/drawing/2014/main" id="{754C83AF-4865-C7C7-4149-74761C60EEF2}"/>
              </a:ext>
            </a:extLst>
          </p:cNvPr>
          <p:cNvPicPr>
            <a:picLocks noChangeAspect="1"/>
          </p:cNvPicPr>
          <p:nvPr/>
        </p:nvPicPr>
        <p:blipFill>
          <a:blip r:embed="rId3"/>
          <a:stretch>
            <a:fillRect/>
          </a:stretch>
        </p:blipFill>
        <p:spPr>
          <a:xfrm>
            <a:off x="4912230" y="4071459"/>
            <a:ext cx="4267570" cy="2316681"/>
          </a:xfrm>
          <a:prstGeom prst="rect">
            <a:avLst/>
          </a:prstGeom>
        </p:spPr>
      </p:pic>
      <p:pic>
        <p:nvPicPr>
          <p:cNvPr id="9" name="Picture 8">
            <a:extLst>
              <a:ext uri="{FF2B5EF4-FFF2-40B4-BE49-F238E27FC236}">
                <a16:creationId xmlns:a16="http://schemas.microsoft.com/office/drawing/2014/main" id="{26527B6A-351B-95CD-556E-2548759D1410}"/>
              </a:ext>
            </a:extLst>
          </p:cNvPr>
          <p:cNvPicPr>
            <a:picLocks noChangeAspect="1"/>
          </p:cNvPicPr>
          <p:nvPr/>
        </p:nvPicPr>
        <p:blipFill>
          <a:blip r:embed="rId4"/>
          <a:stretch>
            <a:fillRect/>
          </a:stretch>
        </p:blipFill>
        <p:spPr>
          <a:xfrm>
            <a:off x="327156" y="2867588"/>
            <a:ext cx="3977985" cy="3612193"/>
          </a:xfrm>
          <a:prstGeom prst="rect">
            <a:avLst/>
          </a:prstGeom>
        </p:spPr>
      </p:pic>
      <p:pic>
        <p:nvPicPr>
          <p:cNvPr id="10" name="Picture 9">
            <a:extLst>
              <a:ext uri="{FF2B5EF4-FFF2-40B4-BE49-F238E27FC236}">
                <a16:creationId xmlns:a16="http://schemas.microsoft.com/office/drawing/2014/main" id="{2A93BAAF-A534-2E73-5715-70241E64BE99}"/>
              </a:ext>
            </a:extLst>
          </p:cNvPr>
          <p:cNvPicPr>
            <a:picLocks noChangeAspect="1"/>
          </p:cNvPicPr>
          <p:nvPr/>
        </p:nvPicPr>
        <p:blipFill>
          <a:blip r:embed="rId5"/>
          <a:stretch>
            <a:fillRect/>
          </a:stretch>
        </p:blipFill>
        <p:spPr>
          <a:xfrm>
            <a:off x="2255980" y="378219"/>
            <a:ext cx="4784179" cy="2341314"/>
          </a:xfrm>
          <a:prstGeom prst="rect">
            <a:avLst/>
          </a:prstGeom>
        </p:spPr>
      </p:pic>
    </p:spTree>
    <p:extLst>
      <p:ext uri="{BB962C8B-B14F-4D97-AF65-F5344CB8AC3E}">
        <p14:creationId xmlns:p14="http://schemas.microsoft.com/office/powerpoint/2010/main" val="280800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798D41-AC7A-41FB-E2AD-64FDAC6F88BE}"/>
              </a:ext>
            </a:extLst>
          </p:cNvPr>
          <p:cNvPicPr>
            <a:picLocks noChangeAspect="1"/>
          </p:cNvPicPr>
          <p:nvPr/>
        </p:nvPicPr>
        <p:blipFill>
          <a:blip r:embed="rId2"/>
          <a:stretch>
            <a:fillRect/>
          </a:stretch>
        </p:blipFill>
        <p:spPr>
          <a:xfrm>
            <a:off x="615028" y="930393"/>
            <a:ext cx="6492803" cy="708721"/>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E627E1CF-6084-6C97-4D1E-C838EEA171E3}"/>
              </a:ext>
            </a:extLst>
          </p:cNvPr>
          <p:cNvPicPr>
            <a:picLocks noChangeAspect="1"/>
          </p:cNvPicPr>
          <p:nvPr/>
        </p:nvPicPr>
        <p:blipFill>
          <a:blip r:embed="rId3"/>
          <a:stretch>
            <a:fillRect/>
          </a:stretch>
        </p:blipFill>
        <p:spPr>
          <a:xfrm>
            <a:off x="487166" y="1884868"/>
            <a:ext cx="9396274" cy="464098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BBA4D177-C19D-A4DF-99ED-2F099A50FA7C}"/>
              </a:ext>
            </a:extLst>
          </p:cNvPr>
          <p:cNvPicPr>
            <a:picLocks noChangeAspect="1"/>
          </p:cNvPicPr>
          <p:nvPr/>
        </p:nvPicPr>
        <p:blipFill>
          <a:blip r:embed="rId4"/>
          <a:stretch>
            <a:fillRect/>
          </a:stretch>
        </p:blipFill>
        <p:spPr>
          <a:xfrm>
            <a:off x="7152125" y="730182"/>
            <a:ext cx="4549534" cy="3215919"/>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6B4AA3F-3278-46A2-974E-E04738FBC4AE}"/>
              </a:ext>
            </a:extLst>
          </p:cNvPr>
          <p:cNvPicPr>
            <a:picLocks noChangeAspect="1"/>
          </p:cNvPicPr>
          <p:nvPr/>
        </p:nvPicPr>
        <p:blipFill>
          <a:blip r:embed="rId5"/>
          <a:stretch>
            <a:fillRect/>
          </a:stretch>
        </p:blipFill>
        <p:spPr>
          <a:xfrm>
            <a:off x="7603102" y="4464616"/>
            <a:ext cx="1615580" cy="15469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0628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D69F34-9D74-B19C-4F04-963A2CF9864A}"/>
              </a:ext>
            </a:extLst>
          </p:cNvPr>
          <p:cNvPicPr>
            <a:picLocks noChangeAspect="1"/>
          </p:cNvPicPr>
          <p:nvPr/>
        </p:nvPicPr>
        <p:blipFill>
          <a:blip r:embed="rId2"/>
          <a:stretch>
            <a:fillRect/>
          </a:stretch>
        </p:blipFill>
        <p:spPr>
          <a:xfrm>
            <a:off x="1736673" y="464766"/>
            <a:ext cx="8512278" cy="411516"/>
          </a:xfrm>
          <a:prstGeom prst="rect">
            <a:avLst/>
          </a:prstGeom>
        </p:spPr>
      </p:pic>
      <p:pic>
        <p:nvPicPr>
          <p:cNvPr id="11" name="Picture 10">
            <a:extLst>
              <a:ext uri="{FF2B5EF4-FFF2-40B4-BE49-F238E27FC236}">
                <a16:creationId xmlns:a16="http://schemas.microsoft.com/office/drawing/2014/main" id="{EDAF37A4-4551-32E6-1BE0-6526F2A05399}"/>
              </a:ext>
            </a:extLst>
          </p:cNvPr>
          <p:cNvPicPr>
            <a:picLocks noChangeAspect="1"/>
          </p:cNvPicPr>
          <p:nvPr/>
        </p:nvPicPr>
        <p:blipFill>
          <a:blip r:embed="rId3"/>
          <a:stretch>
            <a:fillRect/>
          </a:stretch>
        </p:blipFill>
        <p:spPr>
          <a:xfrm>
            <a:off x="786061" y="896430"/>
            <a:ext cx="10287892" cy="5707875"/>
          </a:xfrm>
          <a:prstGeom prst="rect">
            <a:avLst/>
          </a:prstGeom>
        </p:spPr>
      </p:pic>
      <p:pic>
        <p:nvPicPr>
          <p:cNvPr id="7" name="Picture 6">
            <a:extLst>
              <a:ext uri="{FF2B5EF4-FFF2-40B4-BE49-F238E27FC236}">
                <a16:creationId xmlns:a16="http://schemas.microsoft.com/office/drawing/2014/main" id="{0FAA0568-4A96-C085-3F4C-1CFB1807A52E}"/>
              </a:ext>
            </a:extLst>
          </p:cNvPr>
          <p:cNvPicPr>
            <a:picLocks noChangeAspect="1"/>
          </p:cNvPicPr>
          <p:nvPr/>
        </p:nvPicPr>
        <p:blipFill>
          <a:blip r:embed="rId4"/>
          <a:stretch>
            <a:fillRect/>
          </a:stretch>
        </p:blipFill>
        <p:spPr>
          <a:xfrm>
            <a:off x="5930007" y="3607988"/>
            <a:ext cx="5974598" cy="1897544"/>
          </a:xfrm>
          <a:prstGeom prst="rect">
            <a:avLst/>
          </a:prstGeom>
        </p:spPr>
      </p:pic>
    </p:spTree>
    <p:extLst>
      <p:ext uri="{BB962C8B-B14F-4D97-AF65-F5344CB8AC3E}">
        <p14:creationId xmlns:p14="http://schemas.microsoft.com/office/powerpoint/2010/main" val="830845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5F2045-D171-027E-1896-CC439C94D282}"/>
              </a:ext>
            </a:extLst>
          </p:cNvPr>
          <p:cNvSpPr>
            <a:spLocks noGrp="1"/>
          </p:cNvSpPr>
          <p:nvPr>
            <p:ph type="title"/>
          </p:nvPr>
        </p:nvSpPr>
        <p:spPr>
          <a:xfrm>
            <a:off x="355509" y="96296"/>
            <a:ext cx="11400661" cy="942795"/>
          </a:xfrm>
        </p:spPr>
        <p:txBody>
          <a:bodyPr/>
          <a:lstStyle/>
          <a:p>
            <a:endParaRPr lang="en-US"/>
          </a:p>
        </p:txBody>
      </p:sp>
      <p:pic>
        <p:nvPicPr>
          <p:cNvPr id="3" name="Picture 2">
            <a:extLst>
              <a:ext uri="{FF2B5EF4-FFF2-40B4-BE49-F238E27FC236}">
                <a16:creationId xmlns:a16="http://schemas.microsoft.com/office/drawing/2014/main" id="{E9D5B45B-DD37-DAE8-DE9A-97DA97D592DF}"/>
              </a:ext>
            </a:extLst>
          </p:cNvPr>
          <p:cNvPicPr>
            <a:picLocks noChangeAspect="1"/>
          </p:cNvPicPr>
          <p:nvPr/>
        </p:nvPicPr>
        <p:blipFill>
          <a:blip r:embed="rId2"/>
          <a:stretch>
            <a:fillRect/>
          </a:stretch>
        </p:blipFill>
        <p:spPr>
          <a:xfrm>
            <a:off x="2518381" y="1039091"/>
            <a:ext cx="7074916" cy="5412311"/>
          </a:xfrm>
          <a:prstGeom prst="rect">
            <a:avLst/>
          </a:prstGeom>
          <a:noFill/>
        </p:spPr>
      </p:pic>
    </p:spTree>
    <p:extLst>
      <p:ext uri="{BB962C8B-B14F-4D97-AF65-F5344CB8AC3E}">
        <p14:creationId xmlns:p14="http://schemas.microsoft.com/office/powerpoint/2010/main" val="495288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481DD-475F-D8A5-C532-0DA273E1C56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09B8CAB-40FA-18FF-7806-C145E98167FC}"/>
              </a:ext>
            </a:extLst>
          </p:cNvPr>
          <p:cNvSpPr txBox="1">
            <a:spLocks/>
          </p:cNvSpPr>
          <p:nvPr/>
        </p:nvSpPr>
        <p:spPr>
          <a:xfrm>
            <a:off x="355509" y="96296"/>
            <a:ext cx="1140066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US" dirty="0"/>
              <a:t>-------</a:t>
            </a:r>
          </a:p>
        </p:txBody>
      </p:sp>
    </p:spTree>
    <p:extLst>
      <p:ext uri="{BB962C8B-B14F-4D97-AF65-F5344CB8AC3E}">
        <p14:creationId xmlns:p14="http://schemas.microsoft.com/office/powerpoint/2010/main" val="3286222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3942-852B-E475-399A-829A3998827B}"/>
              </a:ext>
            </a:extLst>
          </p:cNvPr>
          <p:cNvSpPr>
            <a:spLocks noGrp="1"/>
          </p:cNvSpPr>
          <p:nvPr>
            <p:ph type="title"/>
          </p:nvPr>
        </p:nvSpPr>
        <p:spPr>
          <a:xfrm>
            <a:off x="355509" y="96297"/>
            <a:ext cx="11400661" cy="777240"/>
          </a:xfrm>
        </p:spPr>
        <p:txBody>
          <a:bodyPr vert="horz" lIns="121888" tIns="60944" rIns="121888" bIns="60944" rtlCol="0" anchor="t" anchorCtr="0">
            <a:normAutofit/>
          </a:bodyPr>
          <a:lstStyle/>
          <a:p>
            <a:pPr>
              <a:lnSpc>
                <a:spcPct val="90000"/>
              </a:lnSpc>
            </a:pPr>
            <a:r>
              <a:rPr lang="en-US" b="1" kern="1200" normalizeH="0" baseline="0" dirty="0">
                <a:latin typeface="+mj-lt"/>
                <a:ea typeface="+mj-ea"/>
                <a:cs typeface="+mj-cs"/>
              </a:rPr>
              <a:t>Setup</a:t>
            </a:r>
          </a:p>
        </p:txBody>
      </p:sp>
      <p:sp>
        <p:nvSpPr>
          <p:cNvPr id="8" name="TextBox 7">
            <a:extLst>
              <a:ext uri="{FF2B5EF4-FFF2-40B4-BE49-F238E27FC236}">
                <a16:creationId xmlns:a16="http://schemas.microsoft.com/office/drawing/2014/main" id="{CA150BCA-6874-AD39-D378-3519A98F1789}"/>
              </a:ext>
            </a:extLst>
          </p:cNvPr>
          <p:cNvSpPr txBox="1"/>
          <p:nvPr/>
        </p:nvSpPr>
        <p:spPr>
          <a:xfrm>
            <a:off x="355509" y="953156"/>
            <a:ext cx="6220782" cy="5374679"/>
          </a:xfrm>
          <a:prstGeom prst="rect">
            <a:avLst/>
          </a:prstGeom>
        </p:spPr>
        <p:txBody>
          <a:bodyPr vert="horz" lIns="121888" tIns="60944" rIns="121888" bIns="60944" rtlCol="0">
            <a:normAutofit/>
          </a:bodyPr>
          <a:lstStyle/>
          <a:p>
            <a:pPr marL="274201" indent="-274201">
              <a:spcBef>
                <a:spcPts val="300"/>
              </a:spcBef>
              <a:buClr>
                <a:srgbClr val="0E3689"/>
              </a:buClr>
              <a:buFont typeface="Arial"/>
              <a:buChar char="•"/>
            </a:pPr>
            <a:r>
              <a:rPr lang="en-US" sz="2000" dirty="0"/>
              <a:t>One Firmware for all 4 boards</a:t>
            </a:r>
          </a:p>
          <a:p>
            <a:pPr marL="274201" indent="-274201">
              <a:spcBef>
                <a:spcPts val="300"/>
              </a:spcBef>
              <a:buClr>
                <a:srgbClr val="0E3689"/>
              </a:buClr>
              <a:buFont typeface="Arial"/>
              <a:buChar char="•"/>
            </a:pPr>
            <a:r>
              <a:rPr lang="en-US" sz="2000" dirty="0"/>
              <a:t>Communication between boards should be visible in the OLED1 Extension</a:t>
            </a:r>
          </a:p>
          <a:p>
            <a:pPr marL="274201" indent="-274201">
              <a:spcBef>
                <a:spcPts val="300"/>
              </a:spcBef>
              <a:buClr>
                <a:srgbClr val="0E3689"/>
              </a:buClr>
              <a:buFont typeface="Arial"/>
              <a:buChar char="•"/>
            </a:pPr>
            <a:r>
              <a:rPr lang="en-US" sz="2000" dirty="0"/>
              <a:t>Demo should be controllable with only the OLED1 Extension</a:t>
            </a:r>
          </a:p>
          <a:p>
            <a:pPr marL="274201" indent="-274201">
              <a:spcBef>
                <a:spcPts val="300"/>
              </a:spcBef>
              <a:buClr>
                <a:srgbClr val="0E3689"/>
              </a:buClr>
              <a:buFont typeface="Arial"/>
              <a:buChar char="•"/>
            </a:pPr>
            <a:r>
              <a:rPr lang="en-US" sz="2000" dirty="0"/>
              <a:t>More complex operations can be done via a terminal</a:t>
            </a:r>
          </a:p>
          <a:p>
            <a:pPr marL="274201" indent="-274201">
              <a:spcBef>
                <a:spcPts val="300"/>
              </a:spcBef>
              <a:buClr>
                <a:srgbClr val="0E3689"/>
              </a:buClr>
              <a:buFont typeface="Arial"/>
              <a:buChar char="•"/>
            </a:pPr>
            <a:r>
              <a:rPr lang="en-US" sz="2000" dirty="0"/>
              <a:t>Hardware</a:t>
            </a:r>
          </a:p>
          <a:p>
            <a:pPr marL="883644" lvl="1" indent="-274201">
              <a:spcBef>
                <a:spcPts val="300"/>
              </a:spcBef>
              <a:buClr>
                <a:srgbClr val="0E3689"/>
              </a:buClr>
              <a:buFont typeface="Arial"/>
              <a:buChar char="•"/>
            </a:pPr>
            <a:r>
              <a:rPr lang="en-US" sz="2000" dirty="0">
                <a:hlinkClick r:id="rId2"/>
              </a:rPr>
              <a:t>SAME54 Curiosity DM320210</a:t>
            </a:r>
            <a:r>
              <a:rPr lang="en-US" sz="2000" dirty="0"/>
              <a:t> </a:t>
            </a:r>
          </a:p>
          <a:p>
            <a:pPr marL="883644" lvl="1" indent="-274201">
              <a:spcBef>
                <a:spcPts val="300"/>
              </a:spcBef>
              <a:buClr>
                <a:srgbClr val="0E3689"/>
              </a:buClr>
              <a:buFont typeface="Arial"/>
              <a:buChar char="•"/>
            </a:pPr>
            <a:r>
              <a:rPr lang="de-DE" sz="2000" dirty="0">
                <a:hlinkClick r:id="rId3"/>
              </a:rPr>
              <a:t>EVB-LAN8670-RMII EV06P20A</a:t>
            </a:r>
            <a:endParaRPr lang="de-DE" sz="2000" b="1" i="0" dirty="0">
              <a:solidFill>
                <a:srgbClr val="53575A"/>
              </a:solidFill>
              <a:effectLst/>
            </a:endParaRPr>
          </a:p>
          <a:p>
            <a:pPr marL="883644" lvl="1" indent="-274201">
              <a:spcBef>
                <a:spcPts val="300"/>
              </a:spcBef>
              <a:buClr>
                <a:srgbClr val="0E3689"/>
              </a:buClr>
              <a:buFont typeface="Arial"/>
              <a:buChar char="•"/>
            </a:pPr>
            <a:r>
              <a:rPr lang="en-US" sz="2000" dirty="0">
                <a:hlinkClick r:id="rId4"/>
              </a:rPr>
              <a:t>OLED1 </a:t>
            </a:r>
            <a:r>
              <a:rPr lang="de-DE" sz="2000" dirty="0">
                <a:hlinkClick r:id="rId4"/>
              </a:rPr>
              <a:t>ATOLED1-XPRO</a:t>
            </a:r>
            <a:endParaRPr lang="en-US" sz="2000" dirty="0"/>
          </a:p>
          <a:p>
            <a:pPr marL="274201" indent="-274201">
              <a:spcBef>
                <a:spcPts val="300"/>
              </a:spcBef>
              <a:buClr>
                <a:srgbClr val="0E3689"/>
              </a:buClr>
              <a:buFont typeface="Arial"/>
              <a:buChar char="•"/>
            </a:pPr>
            <a:r>
              <a:rPr lang="en-US" sz="2000" dirty="0"/>
              <a:t>A fifth board is acting as a T1S to 100BaseT Bridge for analyzing the T1S Traffic with Wireshark on a PC</a:t>
            </a:r>
          </a:p>
          <a:p>
            <a:pPr marL="883644" lvl="1" indent="-274201">
              <a:spcBef>
                <a:spcPts val="300"/>
              </a:spcBef>
              <a:buClr>
                <a:srgbClr val="0E3689"/>
              </a:buClr>
              <a:buFont typeface="Arial"/>
              <a:buChar char="•"/>
            </a:pPr>
            <a:r>
              <a:rPr lang="en-US" sz="2000" dirty="0">
                <a:hlinkClick r:id="rId2"/>
              </a:rPr>
              <a:t>SAME54 Curiosity DM320210</a:t>
            </a:r>
            <a:r>
              <a:rPr lang="en-US" sz="2000" dirty="0"/>
              <a:t> </a:t>
            </a:r>
          </a:p>
          <a:p>
            <a:pPr marL="883644" lvl="1" indent="-274201">
              <a:spcBef>
                <a:spcPts val="300"/>
              </a:spcBef>
              <a:buClr>
                <a:srgbClr val="0E3689"/>
              </a:buClr>
              <a:buFont typeface="Arial"/>
              <a:buChar char="•"/>
            </a:pPr>
            <a:r>
              <a:rPr lang="en-US" sz="2000" dirty="0">
                <a:hlinkClick r:id="rId5"/>
              </a:rPr>
              <a:t>LAN8651 MIKROE-5543</a:t>
            </a:r>
            <a:endParaRPr lang="en-US" sz="2000" dirty="0"/>
          </a:p>
          <a:p>
            <a:pPr marL="883644" lvl="1" indent="-274201">
              <a:spcBef>
                <a:spcPts val="300"/>
              </a:spcBef>
              <a:buClr>
                <a:srgbClr val="0E3689"/>
              </a:buClr>
              <a:buFont typeface="Arial"/>
              <a:buChar char="•"/>
            </a:pPr>
            <a:r>
              <a:rPr lang="de-DE" sz="2000" dirty="0">
                <a:hlinkClick r:id="rId6"/>
              </a:rPr>
              <a:t>LAN8720A PHY DAUGHTER BOARD AC320004-3</a:t>
            </a:r>
            <a:endParaRPr lang="de-DE" sz="2000" dirty="0"/>
          </a:p>
          <a:p>
            <a:pPr lvl="1">
              <a:spcBef>
                <a:spcPts val="300"/>
              </a:spcBef>
              <a:buClr>
                <a:srgbClr val="0E3689"/>
              </a:buClr>
            </a:pPr>
            <a:endParaRPr lang="en-US" sz="2000" dirty="0">
              <a:solidFill>
                <a:srgbClr val="070707"/>
              </a:solidFill>
            </a:endParaRPr>
          </a:p>
          <a:p>
            <a:pPr marL="274201" indent="-274201">
              <a:spcBef>
                <a:spcPts val="300"/>
              </a:spcBef>
              <a:buClr>
                <a:srgbClr val="0E3689"/>
              </a:buClr>
              <a:buFont typeface="Arial"/>
              <a:buChar char="•"/>
            </a:pPr>
            <a:endParaRPr lang="en-US" sz="3200" b="1" dirty="0">
              <a:solidFill>
                <a:srgbClr val="070707"/>
              </a:solidFill>
            </a:endParaRPr>
          </a:p>
        </p:txBody>
      </p:sp>
      <p:pic>
        <p:nvPicPr>
          <p:cNvPr id="4" name="Picture 3">
            <a:extLst>
              <a:ext uri="{FF2B5EF4-FFF2-40B4-BE49-F238E27FC236}">
                <a16:creationId xmlns:a16="http://schemas.microsoft.com/office/drawing/2014/main" id="{BB265BCB-8CCF-9838-A6FB-EE8366285D81}"/>
              </a:ext>
            </a:extLst>
          </p:cNvPr>
          <p:cNvPicPr>
            <a:picLocks noChangeAspect="1"/>
          </p:cNvPicPr>
          <p:nvPr/>
        </p:nvPicPr>
        <p:blipFill>
          <a:blip r:embed="rId7"/>
          <a:stretch>
            <a:fillRect/>
          </a:stretch>
        </p:blipFill>
        <p:spPr>
          <a:xfrm>
            <a:off x="6924675" y="484917"/>
            <a:ext cx="4400551" cy="5842918"/>
          </a:xfrm>
          <a:prstGeom prst="rect">
            <a:avLst/>
          </a:prstGeom>
        </p:spPr>
      </p:pic>
    </p:spTree>
    <p:extLst>
      <p:ext uri="{BB962C8B-B14F-4D97-AF65-F5344CB8AC3E}">
        <p14:creationId xmlns:p14="http://schemas.microsoft.com/office/powerpoint/2010/main" val="1459359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958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9511-C459-C51A-AD78-0B81DA8FE1AE}"/>
              </a:ext>
            </a:extLst>
          </p:cNvPr>
          <p:cNvSpPr>
            <a:spLocks noGrp="1"/>
          </p:cNvSpPr>
          <p:nvPr>
            <p:ph type="title"/>
          </p:nvPr>
        </p:nvSpPr>
        <p:spPr/>
        <p:txBody>
          <a:bodyPr/>
          <a:lstStyle/>
          <a:p>
            <a:r>
              <a:rPr lang="de-DE" dirty="0"/>
              <a:t>Wireshark</a:t>
            </a:r>
          </a:p>
        </p:txBody>
      </p:sp>
      <p:sp>
        <p:nvSpPr>
          <p:cNvPr id="3" name="Text Placeholder 2">
            <a:extLst>
              <a:ext uri="{FF2B5EF4-FFF2-40B4-BE49-F238E27FC236}">
                <a16:creationId xmlns:a16="http://schemas.microsoft.com/office/drawing/2014/main" id="{1354984C-B2CC-4B8E-3D41-2D9080E0C96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018722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D16455-A020-D645-93F2-63B16E4F9171}"/>
              </a:ext>
            </a:extLst>
          </p:cNvPr>
          <p:cNvSpPr>
            <a:spLocks noGrp="1"/>
          </p:cNvSpPr>
          <p:nvPr>
            <p:ph type="title"/>
          </p:nvPr>
        </p:nvSpPr>
        <p:spPr>
          <a:xfrm>
            <a:off x="563418" y="295157"/>
            <a:ext cx="9493394" cy="628650"/>
          </a:xfrm>
        </p:spPr>
        <p:txBody>
          <a:bodyPr/>
          <a:lstStyle/>
          <a:p>
            <a:r>
              <a:rPr lang="en-AU" dirty="0"/>
              <a:t>How to Analyze the Traffic</a:t>
            </a:r>
          </a:p>
        </p:txBody>
      </p:sp>
      <p:grpSp>
        <p:nvGrpSpPr>
          <p:cNvPr id="33" name="Gruppieren 32">
            <a:extLst>
              <a:ext uri="{FF2B5EF4-FFF2-40B4-BE49-F238E27FC236}">
                <a16:creationId xmlns:a16="http://schemas.microsoft.com/office/drawing/2014/main" id="{899582FC-187D-1648-8DB5-6C63F004F008}"/>
              </a:ext>
            </a:extLst>
          </p:cNvPr>
          <p:cNvGrpSpPr/>
          <p:nvPr/>
        </p:nvGrpSpPr>
        <p:grpSpPr>
          <a:xfrm>
            <a:off x="4299768" y="1275945"/>
            <a:ext cx="2514600" cy="1600200"/>
            <a:chOff x="1857843" y="1333500"/>
            <a:chExt cx="2514600" cy="1600200"/>
          </a:xfrm>
        </p:grpSpPr>
        <p:sp>
          <p:nvSpPr>
            <p:cNvPr id="2" name="Rechteck 1">
              <a:extLst>
                <a:ext uri="{FF2B5EF4-FFF2-40B4-BE49-F238E27FC236}">
                  <a16:creationId xmlns:a16="http://schemas.microsoft.com/office/drawing/2014/main" id="{299AF08B-F80E-5440-B7BD-1E817DBA1DB6}"/>
                </a:ext>
              </a:extLst>
            </p:cNvPr>
            <p:cNvSpPr/>
            <p:nvPr/>
          </p:nvSpPr>
          <p:spPr bwMode="auto">
            <a:xfrm>
              <a:off x="1857843" y="1333500"/>
              <a:ext cx="2514600" cy="13716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err="1">
                  <a:solidFill>
                    <a:srgbClr val="000000"/>
                  </a:solidFill>
                  <a:latin typeface="Arial" charset="0"/>
                </a:rPr>
                <a:t>Managed</a:t>
              </a:r>
              <a:r>
                <a:rPr lang="de-DE" sz="1800" b="1" dirty="0">
                  <a:solidFill>
                    <a:srgbClr val="000000"/>
                  </a:solidFill>
                  <a:latin typeface="Arial" charset="0"/>
                </a:rPr>
                <a:t> Switch</a:t>
              </a:r>
            </a:p>
          </p:txBody>
        </p:sp>
        <p:sp>
          <p:nvSpPr>
            <p:cNvPr id="3" name="Rechteck 2">
              <a:extLst>
                <a:ext uri="{FF2B5EF4-FFF2-40B4-BE49-F238E27FC236}">
                  <a16:creationId xmlns:a16="http://schemas.microsoft.com/office/drawing/2014/main" id="{8DD967F6-9161-4A46-B437-A6060660BF91}"/>
                </a:ext>
              </a:extLst>
            </p:cNvPr>
            <p:cNvSpPr/>
            <p:nvPr/>
          </p:nvSpPr>
          <p:spPr bwMode="auto">
            <a:xfrm>
              <a:off x="1934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1</a:t>
              </a:r>
            </a:p>
          </p:txBody>
        </p:sp>
        <p:sp>
          <p:nvSpPr>
            <p:cNvPr id="7" name="Rechteck 6">
              <a:extLst>
                <a:ext uri="{FF2B5EF4-FFF2-40B4-BE49-F238E27FC236}">
                  <a16:creationId xmlns:a16="http://schemas.microsoft.com/office/drawing/2014/main" id="{6A3F7C37-8E65-794B-A6B2-B0726CA00E3F}"/>
                </a:ext>
              </a:extLst>
            </p:cNvPr>
            <p:cNvSpPr/>
            <p:nvPr/>
          </p:nvSpPr>
          <p:spPr bwMode="auto">
            <a:xfrm>
              <a:off x="2238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2</a:t>
              </a:r>
            </a:p>
          </p:txBody>
        </p:sp>
        <p:sp>
          <p:nvSpPr>
            <p:cNvPr id="8" name="Rechteck 7">
              <a:extLst>
                <a:ext uri="{FF2B5EF4-FFF2-40B4-BE49-F238E27FC236}">
                  <a16:creationId xmlns:a16="http://schemas.microsoft.com/office/drawing/2014/main" id="{A2BB2753-016F-C84A-AFC6-5D2F2A85B4E7}"/>
                </a:ext>
              </a:extLst>
            </p:cNvPr>
            <p:cNvSpPr/>
            <p:nvPr/>
          </p:nvSpPr>
          <p:spPr bwMode="auto">
            <a:xfrm>
              <a:off x="2543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3</a:t>
              </a:r>
            </a:p>
          </p:txBody>
        </p:sp>
        <p:sp>
          <p:nvSpPr>
            <p:cNvPr id="10" name="Rechteck 9">
              <a:extLst>
                <a:ext uri="{FF2B5EF4-FFF2-40B4-BE49-F238E27FC236}">
                  <a16:creationId xmlns:a16="http://schemas.microsoft.com/office/drawing/2014/main" id="{3C16B6EE-3F60-6D40-93F1-96A2AF2F42B8}"/>
                </a:ext>
              </a:extLst>
            </p:cNvPr>
            <p:cNvSpPr/>
            <p:nvPr/>
          </p:nvSpPr>
          <p:spPr bwMode="auto">
            <a:xfrm>
              <a:off x="28484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4</a:t>
              </a:r>
            </a:p>
          </p:txBody>
        </p:sp>
        <p:sp>
          <p:nvSpPr>
            <p:cNvPr id="11" name="Rechteck 10">
              <a:extLst>
                <a:ext uri="{FF2B5EF4-FFF2-40B4-BE49-F238E27FC236}">
                  <a16:creationId xmlns:a16="http://schemas.microsoft.com/office/drawing/2014/main" id="{99EB98DC-9611-5640-A238-2D6A0829BD1E}"/>
                </a:ext>
              </a:extLst>
            </p:cNvPr>
            <p:cNvSpPr/>
            <p:nvPr/>
          </p:nvSpPr>
          <p:spPr bwMode="auto">
            <a:xfrm>
              <a:off x="31532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5</a:t>
              </a:r>
            </a:p>
          </p:txBody>
        </p:sp>
        <p:sp>
          <p:nvSpPr>
            <p:cNvPr id="12" name="Rechteck 11">
              <a:extLst>
                <a:ext uri="{FF2B5EF4-FFF2-40B4-BE49-F238E27FC236}">
                  <a16:creationId xmlns:a16="http://schemas.microsoft.com/office/drawing/2014/main" id="{B073E826-3B40-254E-9ADD-5C88A13D647B}"/>
                </a:ext>
              </a:extLst>
            </p:cNvPr>
            <p:cNvSpPr/>
            <p:nvPr/>
          </p:nvSpPr>
          <p:spPr bwMode="auto">
            <a:xfrm>
              <a:off x="3458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6</a:t>
              </a:r>
            </a:p>
          </p:txBody>
        </p:sp>
        <p:sp>
          <p:nvSpPr>
            <p:cNvPr id="13" name="Rechteck 12">
              <a:extLst>
                <a:ext uri="{FF2B5EF4-FFF2-40B4-BE49-F238E27FC236}">
                  <a16:creationId xmlns:a16="http://schemas.microsoft.com/office/drawing/2014/main" id="{80283B16-D675-7548-BC4D-F71677F29F32}"/>
                </a:ext>
              </a:extLst>
            </p:cNvPr>
            <p:cNvSpPr/>
            <p:nvPr/>
          </p:nvSpPr>
          <p:spPr bwMode="auto">
            <a:xfrm>
              <a:off x="3762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dirty="0"/>
                <a:t>7</a:t>
              </a:r>
              <a:endParaRPr lang="de-DE" sz="1800" b="1" dirty="0">
                <a:solidFill>
                  <a:srgbClr val="000000"/>
                </a:solidFill>
                <a:latin typeface="Arial" charset="0"/>
              </a:endParaRPr>
            </a:p>
          </p:txBody>
        </p:sp>
        <p:sp>
          <p:nvSpPr>
            <p:cNvPr id="14" name="Rechteck 13">
              <a:extLst>
                <a:ext uri="{FF2B5EF4-FFF2-40B4-BE49-F238E27FC236}">
                  <a16:creationId xmlns:a16="http://schemas.microsoft.com/office/drawing/2014/main" id="{761D5F9E-8363-D741-8B29-693FE73B742E}"/>
                </a:ext>
              </a:extLst>
            </p:cNvPr>
            <p:cNvSpPr/>
            <p:nvPr/>
          </p:nvSpPr>
          <p:spPr bwMode="auto">
            <a:xfrm>
              <a:off x="4067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8</a:t>
              </a:r>
            </a:p>
          </p:txBody>
        </p:sp>
      </p:grpSp>
      <p:pic>
        <p:nvPicPr>
          <p:cNvPr id="5" name="Grafik 4">
            <a:extLst>
              <a:ext uri="{FF2B5EF4-FFF2-40B4-BE49-F238E27FC236}">
                <a16:creationId xmlns:a16="http://schemas.microsoft.com/office/drawing/2014/main" id="{C46E81AB-72D9-D94D-B816-F8E4D6B43242}"/>
              </a:ext>
            </a:extLst>
          </p:cNvPr>
          <p:cNvPicPr>
            <a:picLocks noChangeAspect="1"/>
          </p:cNvPicPr>
          <p:nvPr/>
        </p:nvPicPr>
        <p:blipFill>
          <a:blip r:embed="rId2"/>
          <a:stretch>
            <a:fillRect/>
          </a:stretch>
        </p:blipFill>
        <p:spPr>
          <a:xfrm>
            <a:off x="1522413" y="3619501"/>
            <a:ext cx="2456513" cy="1314450"/>
          </a:xfrm>
          <a:prstGeom prst="rect">
            <a:avLst/>
          </a:prstGeom>
        </p:spPr>
      </p:pic>
      <p:pic>
        <p:nvPicPr>
          <p:cNvPr id="16" name="Grafik 15">
            <a:extLst>
              <a:ext uri="{FF2B5EF4-FFF2-40B4-BE49-F238E27FC236}">
                <a16:creationId xmlns:a16="http://schemas.microsoft.com/office/drawing/2014/main" id="{BB4D7944-DD8D-2F43-8E6A-63FD27C68A9C}"/>
              </a:ext>
            </a:extLst>
          </p:cNvPr>
          <p:cNvPicPr>
            <a:picLocks noChangeAspect="1"/>
          </p:cNvPicPr>
          <p:nvPr/>
        </p:nvPicPr>
        <p:blipFill>
          <a:blip r:embed="rId2"/>
          <a:stretch>
            <a:fillRect/>
          </a:stretch>
        </p:blipFill>
        <p:spPr>
          <a:xfrm>
            <a:off x="4267343" y="5098205"/>
            <a:ext cx="2456513" cy="1314450"/>
          </a:xfrm>
          <a:prstGeom prst="rect">
            <a:avLst/>
          </a:prstGeom>
        </p:spPr>
      </p:pic>
      <p:cxnSp>
        <p:nvCxnSpPr>
          <p:cNvPr id="17" name="Gekrümmte Verbindung 16">
            <a:extLst>
              <a:ext uri="{FF2B5EF4-FFF2-40B4-BE49-F238E27FC236}">
                <a16:creationId xmlns:a16="http://schemas.microsoft.com/office/drawing/2014/main" id="{57871146-B207-5842-846C-9136B8644FDE}"/>
              </a:ext>
            </a:extLst>
          </p:cNvPr>
          <p:cNvCxnSpPr>
            <a:cxnSpLocks/>
            <a:stCxn id="7" idx="2"/>
            <a:endCxn id="5" idx="3"/>
          </p:cNvCxnSpPr>
          <p:nvPr/>
        </p:nvCxnSpPr>
        <p:spPr bwMode="auto">
          <a:xfrm rot="5400000">
            <a:off x="3686708" y="3168365"/>
            <a:ext cx="1400581" cy="816143"/>
          </a:xfrm>
          <a:prstGeom prst="curvedConnector2">
            <a:avLst/>
          </a:prstGeom>
          <a:solidFill>
            <a:srgbClr val="FF9900"/>
          </a:solidFill>
          <a:ln w="25400" cap="flat" cmpd="sng" algn="ctr">
            <a:solidFill>
              <a:srgbClr val="000000"/>
            </a:solidFill>
            <a:prstDash val="solid"/>
            <a:round/>
            <a:headEnd type="triangle"/>
            <a:tailEnd type="triangle"/>
          </a:ln>
          <a:effectLst/>
        </p:spPr>
      </p:cxnSp>
      <p:cxnSp>
        <p:nvCxnSpPr>
          <p:cNvPr id="19" name="Gekrümmte Verbindung 18">
            <a:extLst>
              <a:ext uri="{FF2B5EF4-FFF2-40B4-BE49-F238E27FC236}">
                <a16:creationId xmlns:a16="http://schemas.microsoft.com/office/drawing/2014/main" id="{71A9BAD1-7D6C-B040-8BDD-58591F306DD3}"/>
              </a:ext>
            </a:extLst>
          </p:cNvPr>
          <p:cNvCxnSpPr>
            <a:stCxn id="8" idx="2"/>
            <a:endCxn id="16" idx="3"/>
          </p:cNvCxnSpPr>
          <p:nvPr/>
        </p:nvCxnSpPr>
        <p:spPr bwMode="auto">
          <a:xfrm rot="16200000" flipH="1">
            <a:off x="4472220" y="3503794"/>
            <a:ext cx="2879285" cy="1623987"/>
          </a:xfrm>
          <a:prstGeom prst="curvedConnector4">
            <a:avLst>
              <a:gd name="adj1" fmla="val 38587"/>
              <a:gd name="adj2" fmla="val 114076"/>
            </a:avLst>
          </a:prstGeom>
          <a:solidFill>
            <a:srgbClr val="FF9900"/>
          </a:solidFill>
          <a:ln w="25400" cap="flat" cmpd="sng" algn="ctr">
            <a:solidFill>
              <a:srgbClr val="000000"/>
            </a:solidFill>
            <a:prstDash val="solid"/>
            <a:round/>
            <a:headEnd type="triangle"/>
            <a:tailEnd type="triangle"/>
          </a:ln>
          <a:effectLst/>
        </p:spPr>
      </p:cxnSp>
      <p:cxnSp>
        <p:nvCxnSpPr>
          <p:cNvPr id="24" name="Gekrümmte Verbindung 23">
            <a:extLst>
              <a:ext uri="{FF2B5EF4-FFF2-40B4-BE49-F238E27FC236}">
                <a16:creationId xmlns:a16="http://schemas.microsoft.com/office/drawing/2014/main" id="{C30CB345-AB5A-074F-A901-BF8CFBDE212E}"/>
              </a:ext>
            </a:extLst>
          </p:cNvPr>
          <p:cNvCxnSpPr>
            <a:cxnSpLocks/>
            <a:stCxn id="13" idx="2"/>
            <a:endCxn id="22" idx="1"/>
          </p:cNvCxnSpPr>
          <p:nvPr/>
        </p:nvCxnSpPr>
        <p:spPr bwMode="auto">
          <a:xfrm rot="16200000" flipH="1">
            <a:off x="6681437" y="2513777"/>
            <a:ext cx="483005" cy="1207741"/>
          </a:xfrm>
          <a:prstGeom prst="curvedConnector2">
            <a:avLst/>
          </a:prstGeom>
          <a:solidFill>
            <a:srgbClr val="FF9900"/>
          </a:solidFill>
          <a:ln w="25400" cap="flat" cmpd="sng" algn="ctr">
            <a:solidFill>
              <a:srgbClr val="000000"/>
            </a:solidFill>
            <a:prstDash val="solid"/>
            <a:round/>
            <a:headEnd type="triangle"/>
            <a:tailEnd type="triangle"/>
          </a:ln>
          <a:effectLst/>
        </p:spPr>
      </p:cxnSp>
      <p:sp>
        <p:nvSpPr>
          <p:cNvPr id="26" name="Rechteck 25">
            <a:extLst>
              <a:ext uri="{FF2B5EF4-FFF2-40B4-BE49-F238E27FC236}">
                <a16:creationId xmlns:a16="http://schemas.microsoft.com/office/drawing/2014/main" id="{9B19672E-727C-C84C-9ABF-C5E94A8AF91E}"/>
              </a:ext>
            </a:extLst>
          </p:cNvPr>
          <p:cNvSpPr/>
          <p:nvPr/>
        </p:nvSpPr>
        <p:spPr bwMode="auto">
          <a:xfrm>
            <a:off x="1751012" y="1333500"/>
            <a:ext cx="1524000" cy="6858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Rest </a:t>
            </a:r>
            <a:r>
              <a:rPr lang="de-DE" sz="1800" b="1" dirty="0" err="1">
                <a:solidFill>
                  <a:srgbClr val="000000"/>
                </a:solidFill>
                <a:latin typeface="Arial" charset="0"/>
              </a:rPr>
              <a:t>of</a:t>
            </a:r>
            <a:r>
              <a:rPr lang="de-DE" sz="1800" b="1" dirty="0">
                <a:solidFill>
                  <a:srgbClr val="000000"/>
                </a:solidFill>
                <a:latin typeface="Arial" charset="0"/>
              </a:rPr>
              <a:t> </a:t>
            </a:r>
          </a:p>
          <a:p>
            <a:pPr algn="ctr" defTabSz="914400" eaLnBrk="0" fontAlgn="base" hangingPunct="0">
              <a:spcBef>
                <a:spcPct val="0"/>
              </a:spcBef>
              <a:spcAft>
                <a:spcPct val="0"/>
              </a:spcAft>
            </a:pPr>
            <a:r>
              <a:rPr lang="de-DE" sz="1800" b="1" dirty="0" err="1">
                <a:solidFill>
                  <a:srgbClr val="000000"/>
                </a:solidFill>
                <a:latin typeface="Arial" charset="0"/>
              </a:rPr>
              <a:t>the</a:t>
            </a:r>
            <a:r>
              <a:rPr lang="de-DE" sz="1800" b="1" dirty="0">
                <a:solidFill>
                  <a:srgbClr val="000000"/>
                </a:solidFill>
                <a:latin typeface="Arial" charset="0"/>
              </a:rPr>
              <a:t> </a:t>
            </a:r>
            <a:r>
              <a:rPr lang="de-DE" sz="1800" b="1" dirty="0" err="1">
                <a:solidFill>
                  <a:srgbClr val="000000"/>
                </a:solidFill>
                <a:latin typeface="Arial" charset="0"/>
              </a:rPr>
              <a:t>Universe</a:t>
            </a:r>
            <a:endParaRPr lang="de-DE" sz="1800" b="1" dirty="0">
              <a:solidFill>
                <a:srgbClr val="000000"/>
              </a:solidFill>
              <a:latin typeface="Arial" charset="0"/>
            </a:endParaRPr>
          </a:p>
        </p:txBody>
      </p:sp>
      <p:cxnSp>
        <p:nvCxnSpPr>
          <p:cNvPr id="28" name="Gekrümmte Verbindung 27">
            <a:extLst>
              <a:ext uri="{FF2B5EF4-FFF2-40B4-BE49-F238E27FC236}">
                <a16:creationId xmlns:a16="http://schemas.microsoft.com/office/drawing/2014/main" id="{24D21735-4CB5-1547-B174-92F42E64954C}"/>
              </a:ext>
            </a:extLst>
          </p:cNvPr>
          <p:cNvCxnSpPr>
            <a:cxnSpLocks/>
            <a:stCxn id="3" idx="2"/>
            <a:endCxn id="26" idx="2"/>
          </p:cNvCxnSpPr>
          <p:nvPr/>
        </p:nvCxnSpPr>
        <p:spPr bwMode="auto">
          <a:xfrm rot="5400000" flipH="1">
            <a:off x="3073218" y="1459095"/>
            <a:ext cx="856845" cy="1977256"/>
          </a:xfrm>
          <a:prstGeom prst="curvedConnector3">
            <a:avLst>
              <a:gd name="adj1" fmla="val -26679"/>
            </a:avLst>
          </a:prstGeom>
          <a:solidFill>
            <a:srgbClr val="FF9900"/>
          </a:solidFill>
          <a:ln w="25400" cap="flat" cmpd="sng" algn="ctr">
            <a:solidFill>
              <a:srgbClr val="000000"/>
            </a:solidFill>
            <a:prstDash val="solid"/>
            <a:round/>
            <a:headEnd type="triangle"/>
            <a:tailEnd type="triangle"/>
          </a:ln>
          <a:effectLst/>
        </p:spPr>
      </p:cxnSp>
      <p:cxnSp>
        <p:nvCxnSpPr>
          <p:cNvPr id="37" name="Gekrümmte Verbindung 36">
            <a:extLst>
              <a:ext uri="{FF2B5EF4-FFF2-40B4-BE49-F238E27FC236}">
                <a16:creationId xmlns:a16="http://schemas.microsoft.com/office/drawing/2014/main" id="{B07A953A-0F99-794E-BA4F-4B1A50D9F2C6}"/>
              </a:ext>
            </a:extLst>
          </p:cNvPr>
          <p:cNvCxnSpPr>
            <a:stCxn id="7" idx="0"/>
            <a:endCxn id="8" idx="0"/>
          </p:cNvCxnSpPr>
          <p:nvPr/>
        </p:nvCxnSpPr>
        <p:spPr bwMode="auto">
          <a:xfrm rot="5400000" flipH="1" flipV="1">
            <a:off x="4947468" y="2495145"/>
            <a:ext cx="12700" cy="304800"/>
          </a:xfrm>
          <a:prstGeom prst="curvedConnector3">
            <a:avLst>
              <a:gd name="adj1" fmla="val 1800000"/>
            </a:avLst>
          </a:prstGeom>
          <a:solidFill>
            <a:srgbClr val="FF9900"/>
          </a:solidFill>
          <a:ln w="25400" cap="flat" cmpd="sng" algn="ctr">
            <a:solidFill>
              <a:srgbClr val="000000"/>
            </a:solidFill>
            <a:prstDash val="solid"/>
            <a:round/>
            <a:headEnd type="triangle"/>
            <a:tailEnd type="triangle"/>
          </a:ln>
          <a:effectLst/>
        </p:spPr>
      </p:cxnSp>
      <p:grpSp>
        <p:nvGrpSpPr>
          <p:cNvPr id="45" name="Gruppieren 44">
            <a:extLst>
              <a:ext uri="{FF2B5EF4-FFF2-40B4-BE49-F238E27FC236}">
                <a16:creationId xmlns:a16="http://schemas.microsoft.com/office/drawing/2014/main" id="{4F4E5711-642E-9442-A514-698CD46FD77A}"/>
              </a:ext>
            </a:extLst>
          </p:cNvPr>
          <p:cNvGrpSpPr/>
          <p:nvPr/>
        </p:nvGrpSpPr>
        <p:grpSpPr>
          <a:xfrm>
            <a:off x="7526810" y="2597150"/>
            <a:ext cx="2793999" cy="1524000"/>
            <a:chOff x="6001154" y="2209800"/>
            <a:chExt cx="2793999" cy="1524000"/>
          </a:xfrm>
        </p:grpSpPr>
        <p:sp>
          <p:nvSpPr>
            <p:cNvPr id="22" name="Rechteck 21">
              <a:extLst>
                <a:ext uri="{FF2B5EF4-FFF2-40B4-BE49-F238E27FC236}">
                  <a16:creationId xmlns:a16="http://schemas.microsoft.com/office/drawing/2014/main" id="{78A91AB7-3ABD-5847-9E13-1098039DC0F8}"/>
                </a:ext>
              </a:extLst>
            </p:cNvPr>
            <p:cNvSpPr/>
            <p:nvPr/>
          </p:nvSpPr>
          <p:spPr bwMode="auto">
            <a:xfrm>
              <a:off x="6001154" y="2209800"/>
              <a:ext cx="2743200" cy="1524000"/>
            </a:xfrm>
            <a:prstGeom prst="rect">
              <a:avLst/>
            </a:prstGeom>
            <a:solidFill>
              <a:srgbClr val="92D05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Personal Computer</a:t>
              </a:r>
            </a:p>
          </p:txBody>
        </p:sp>
        <p:pic>
          <p:nvPicPr>
            <p:cNvPr id="42" name="Grafik 41">
              <a:extLst>
                <a:ext uri="{FF2B5EF4-FFF2-40B4-BE49-F238E27FC236}">
                  <a16:creationId xmlns:a16="http://schemas.microsoft.com/office/drawing/2014/main" id="{E1EFED87-5869-4F43-97C3-6D8598AF30FD}"/>
                </a:ext>
              </a:extLst>
            </p:cNvPr>
            <p:cNvPicPr>
              <a:picLocks noChangeAspect="1"/>
            </p:cNvPicPr>
            <p:nvPr/>
          </p:nvPicPr>
          <p:blipFill>
            <a:blip r:embed="rId3"/>
            <a:stretch>
              <a:fillRect/>
            </a:stretch>
          </p:blipFill>
          <p:spPr>
            <a:xfrm>
              <a:off x="6026553" y="2688887"/>
              <a:ext cx="2768600" cy="990600"/>
            </a:xfrm>
            <a:prstGeom prst="rect">
              <a:avLst/>
            </a:prstGeom>
          </p:spPr>
        </p:pic>
      </p:grpSp>
    </p:spTree>
    <p:extLst>
      <p:ext uri="{BB962C8B-B14F-4D97-AF65-F5344CB8AC3E}">
        <p14:creationId xmlns:p14="http://schemas.microsoft.com/office/powerpoint/2010/main" val="1735694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B1E02A-991C-41CD-B6AC-53DDC05A1A7B}"/>
              </a:ext>
            </a:extLst>
          </p:cNvPr>
          <p:cNvSpPr txBox="1"/>
          <p:nvPr/>
        </p:nvSpPr>
        <p:spPr>
          <a:xfrm>
            <a:off x="5637212" y="6642556"/>
            <a:ext cx="1603324"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
        <p:nvSpPr>
          <p:cNvPr id="5" name="Title 1">
            <a:extLst>
              <a:ext uri="{FF2B5EF4-FFF2-40B4-BE49-F238E27FC236}">
                <a16:creationId xmlns:a16="http://schemas.microsoft.com/office/drawing/2014/main" id="{41AB922B-C0CC-F545-9CCF-D5D0A182EF37}"/>
              </a:ext>
            </a:extLst>
          </p:cNvPr>
          <p:cNvSpPr>
            <a:spLocks noGrp="1"/>
          </p:cNvSpPr>
          <p:nvPr>
            <p:ph type="title"/>
          </p:nvPr>
        </p:nvSpPr>
        <p:spPr>
          <a:xfrm>
            <a:off x="221673" y="330745"/>
            <a:ext cx="11490035" cy="628650"/>
          </a:xfrm>
        </p:spPr>
        <p:txBody>
          <a:bodyPr/>
          <a:lstStyle/>
          <a:p>
            <a:r>
              <a:rPr lang="en-AU" dirty="0"/>
              <a:t>Configuration Software for Managed Switch</a:t>
            </a:r>
          </a:p>
        </p:txBody>
      </p:sp>
      <p:pic>
        <p:nvPicPr>
          <p:cNvPr id="4" name="Grafik 3">
            <a:extLst>
              <a:ext uri="{FF2B5EF4-FFF2-40B4-BE49-F238E27FC236}">
                <a16:creationId xmlns:a16="http://schemas.microsoft.com/office/drawing/2014/main" id="{28265FEB-5B58-5D46-B17E-4FC2EE86A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12" y="1143001"/>
            <a:ext cx="6085648" cy="4289087"/>
          </a:xfrm>
          <a:prstGeom prst="rect">
            <a:avLst/>
          </a:prstGeom>
        </p:spPr>
      </p:pic>
      <p:pic>
        <p:nvPicPr>
          <p:cNvPr id="7" name="Grafik 6">
            <a:extLst>
              <a:ext uri="{FF2B5EF4-FFF2-40B4-BE49-F238E27FC236}">
                <a16:creationId xmlns:a16="http://schemas.microsoft.com/office/drawing/2014/main" id="{129AD182-9065-4745-9564-F0C509F44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012" y="3042738"/>
            <a:ext cx="6781800" cy="4778699"/>
          </a:xfrm>
          <a:prstGeom prst="rect">
            <a:avLst/>
          </a:prstGeom>
        </p:spPr>
      </p:pic>
      <p:sp>
        <p:nvSpPr>
          <p:cNvPr id="8" name="Rahmen 7">
            <a:extLst>
              <a:ext uri="{FF2B5EF4-FFF2-40B4-BE49-F238E27FC236}">
                <a16:creationId xmlns:a16="http://schemas.microsoft.com/office/drawing/2014/main" id="{2BDB47A8-6B22-3948-820F-697F607C21AA}"/>
              </a:ext>
            </a:extLst>
          </p:cNvPr>
          <p:cNvSpPr/>
          <p:nvPr/>
        </p:nvSpPr>
        <p:spPr bwMode="auto">
          <a:xfrm>
            <a:off x="5637212" y="4038600"/>
            <a:ext cx="2438400" cy="2057400"/>
          </a:xfrm>
          <a:prstGeom prst="frame">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de-DE" sz="1800" b="1">
              <a:solidFill>
                <a:srgbClr val="000000"/>
              </a:solidFill>
              <a:latin typeface="Arial" charset="0"/>
            </a:endParaRPr>
          </a:p>
        </p:txBody>
      </p:sp>
    </p:spTree>
    <p:extLst>
      <p:ext uri="{BB962C8B-B14F-4D97-AF65-F5344CB8AC3E}">
        <p14:creationId xmlns:p14="http://schemas.microsoft.com/office/powerpoint/2010/main" val="130999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9526749" y="434181"/>
            <a:ext cx="704235" cy="457200"/>
          </a:xfrm>
          <a:prstGeom prst="rect">
            <a:avLst/>
          </a:prstGeom>
        </p:spPr>
      </p:pic>
      <p:sp>
        <p:nvSpPr>
          <p:cNvPr id="4" name="Title 1">
            <a:extLst>
              <a:ext uri="{FF2B5EF4-FFF2-40B4-BE49-F238E27FC236}">
                <a16:creationId xmlns:a16="http://schemas.microsoft.com/office/drawing/2014/main" id="{01D16455-A020-D645-93F2-63B16E4F9171}"/>
              </a:ext>
            </a:extLst>
          </p:cNvPr>
          <p:cNvSpPr>
            <a:spLocks noGrp="1"/>
          </p:cNvSpPr>
          <p:nvPr>
            <p:ph type="title"/>
          </p:nvPr>
        </p:nvSpPr>
        <p:spPr>
          <a:xfrm>
            <a:off x="443345" y="295157"/>
            <a:ext cx="9613467" cy="628650"/>
          </a:xfrm>
        </p:spPr>
        <p:txBody>
          <a:bodyPr/>
          <a:lstStyle/>
          <a:p>
            <a:r>
              <a:rPr lang="en-AU" dirty="0"/>
              <a:t>How to Analyze the Traffic</a:t>
            </a:r>
          </a:p>
        </p:txBody>
      </p:sp>
      <p:grpSp>
        <p:nvGrpSpPr>
          <p:cNvPr id="33" name="Gruppieren 32">
            <a:extLst>
              <a:ext uri="{FF2B5EF4-FFF2-40B4-BE49-F238E27FC236}">
                <a16:creationId xmlns:a16="http://schemas.microsoft.com/office/drawing/2014/main" id="{899582FC-187D-1648-8DB5-6C63F004F008}"/>
              </a:ext>
            </a:extLst>
          </p:cNvPr>
          <p:cNvGrpSpPr/>
          <p:nvPr/>
        </p:nvGrpSpPr>
        <p:grpSpPr>
          <a:xfrm>
            <a:off x="4299768" y="1275945"/>
            <a:ext cx="2514600" cy="1600200"/>
            <a:chOff x="1857843" y="1333500"/>
            <a:chExt cx="2514600" cy="1600200"/>
          </a:xfrm>
        </p:grpSpPr>
        <p:sp>
          <p:nvSpPr>
            <p:cNvPr id="2" name="Rechteck 1">
              <a:extLst>
                <a:ext uri="{FF2B5EF4-FFF2-40B4-BE49-F238E27FC236}">
                  <a16:creationId xmlns:a16="http://schemas.microsoft.com/office/drawing/2014/main" id="{299AF08B-F80E-5440-B7BD-1E817DBA1DB6}"/>
                </a:ext>
              </a:extLst>
            </p:cNvPr>
            <p:cNvSpPr/>
            <p:nvPr/>
          </p:nvSpPr>
          <p:spPr bwMode="auto">
            <a:xfrm>
              <a:off x="1857843" y="1333500"/>
              <a:ext cx="2514600" cy="13716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err="1">
                  <a:solidFill>
                    <a:srgbClr val="000000"/>
                  </a:solidFill>
                  <a:latin typeface="Arial" charset="0"/>
                </a:rPr>
                <a:t>Managed</a:t>
              </a:r>
              <a:r>
                <a:rPr lang="de-DE" sz="1800" b="1" dirty="0">
                  <a:solidFill>
                    <a:srgbClr val="000000"/>
                  </a:solidFill>
                  <a:latin typeface="Arial" charset="0"/>
                </a:rPr>
                <a:t> Switch</a:t>
              </a:r>
            </a:p>
          </p:txBody>
        </p:sp>
        <p:sp>
          <p:nvSpPr>
            <p:cNvPr id="3" name="Rechteck 2">
              <a:extLst>
                <a:ext uri="{FF2B5EF4-FFF2-40B4-BE49-F238E27FC236}">
                  <a16:creationId xmlns:a16="http://schemas.microsoft.com/office/drawing/2014/main" id="{8DD967F6-9161-4A46-B437-A6060660BF91}"/>
                </a:ext>
              </a:extLst>
            </p:cNvPr>
            <p:cNvSpPr/>
            <p:nvPr/>
          </p:nvSpPr>
          <p:spPr bwMode="auto">
            <a:xfrm>
              <a:off x="1934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1</a:t>
              </a:r>
            </a:p>
          </p:txBody>
        </p:sp>
        <p:sp>
          <p:nvSpPr>
            <p:cNvPr id="7" name="Rechteck 6">
              <a:extLst>
                <a:ext uri="{FF2B5EF4-FFF2-40B4-BE49-F238E27FC236}">
                  <a16:creationId xmlns:a16="http://schemas.microsoft.com/office/drawing/2014/main" id="{6A3F7C37-8E65-794B-A6B2-B0726CA00E3F}"/>
                </a:ext>
              </a:extLst>
            </p:cNvPr>
            <p:cNvSpPr/>
            <p:nvPr/>
          </p:nvSpPr>
          <p:spPr bwMode="auto">
            <a:xfrm>
              <a:off x="2238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2</a:t>
              </a:r>
            </a:p>
          </p:txBody>
        </p:sp>
        <p:sp>
          <p:nvSpPr>
            <p:cNvPr id="8" name="Rechteck 7">
              <a:extLst>
                <a:ext uri="{FF2B5EF4-FFF2-40B4-BE49-F238E27FC236}">
                  <a16:creationId xmlns:a16="http://schemas.microsoft.com/office/drawing/2014/main" id="{A2BB2753-016F-C84A-AFC6-5D2F2A85B4E7}"/>
                </a:ext>
              </a:extLst>
            </p:cNvPr>
            <p:cNvSpPr/>
            <p:nvPr/>
          </p:nvSpPr>
          <p:spPr bwMode="auto">
            <a:xfrm>
              <a:off x="2543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3</a:t>
              </a:r>
            </a:p>
          </p:txBody>
        </p:sp>
        <p:sp>
          <p:nvSpPr>
            <p:cNvPr id="10" name="Rechteck 9">
              <a:extLst>
                <a:ext uri="{FF2B5EF4-FFF2-40B4-BE49-F238E27FC236}">
                  <a16:creationId xmlns:a16="http://schemas.microsoft.com/office/drawing/2014/main" id="{3C16B6EE-3F60-6D40-93F1-96A2AF2F42B8}"/>
                </a:ext>
              </a:extLst>
            </p:cNvPr>
            <p:cNvSpPr/>
            <p:nvPr/>
          </p:nvSpPr>
          <p:spPr bwMode="auto">
            <a:xfrm>
              <a:off x="28484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4</a:t>
              </a:r>
            </a:p>
          </p:txBody>
        </p:sp>
        <p:sp>
          <p:nvSpPr>
            <p:cNvPr id="11" name="Rechteck 10">
              <a:extLst>
                <a:ext uri="{FF2B5EF4-FFF2-40B4-BE49-F238E27FC236}">
                  <a16:creationId xmlns:a16="http://schemas.microsoft.com/office/drawing/2014/main" id="{99EB98DC-9611-5640-A238-2D6A0829BD1E}"/>
                </a:ext>
              </a:extLst>
            </p:cNvPr>
            <p:cNvSpPr/>
            <p:nvPr/>
          </p:nvSpPr>
          <p:spPr bwMode="auto">
            <a:xfrm>
              <a:off x="31532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5</a:t>
              </a:r>
            </a:p>
          </p:txBody>
        </p:sp>
        <p:sp>
          <p:nvSpPr>
            <p:cNvPr id="12" name="Rechteck 11">
              <a:extLst>
                <a:ext uri="{FF2B5EF4-FFF2-40B4-BE49-F238E27FC236}">
                  <a16:creationId xmlns:a16="http://schemas.microsoft.com/office/drawing/2014/main" id="{B073E826-3B40-254E-9ADD-5C88A13D647B}"/>
                </a:ext>
              </a:extLst>
            </p:cNvPr>
            <p:cNvSpPr/>
            <p:nvPr/>
          </p:nvSpPr>
          <p:spPr bwMode="auto">
            <a:xfrm>
              <a:off x="3458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6</a:t>
              </a:r>
            </a:p>
          </p:txBody>
        </p:sp>
        <p:sp>
          <p:nvSpPr>
            <p:cNvPr id="13" name="Rechteck 12">
              <a:extLst>
                <a:ext uri="{FF2B5EF4-FFF2-40B4-BE49-F238E27FC236}">
                  <a16:creationId xmlns:a16="http://schemas.microsoft.com/office/drawing/2014/main" id="{80283B16-D675-7548-BC4D-F71677F29F32}"/>
                </a:ext>
              </a:extLst>
            </p:cNvPr>
            <p:cNvSpPr/>
            <p:nvPr/>
          </p:nvSpPr>
          <p:spPr bwMode="auto">
            <a:xfrm>
              <a:off x="3762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dirty="0"/>
                <a:t>7</a:t>
              </a:r>
              <a:endParaRPr lang="de-DE" sz="1800" b="1" dirty="0">
                <a:solidFill>
                  <a:srgbClr val="000000"/>
                </a:solidFill>
                <a:latin typeface="Arial" charset="0"/>
              </a:endParaRPr>
            </a:p>
          </p:txBody>
        </p:sp>
        <p:sp>
          <p:nvSpPr>
            <p:cNvPr id="14" name="Rechteck 13">
              <a:extLst>
                <a:ext uri="{FF2B5EF4-FFF2-40B4-BE49-F238E27FC236}">
                  <a16:creationId xmlns:a16="http://schemas.microsoft.com/office/drawing/2014/main" id="{761D5F9E-8363-D741-8B29-693FE73B742E}"/>
                </a:ext>
              </a:extLst>
            </p:cNvPr>
            <p:cNvSpPr/>
            <p:nvPr/>
          </p:nvSpPr>
          <p:spPr bwMode="auto">
            <a:xfrm>
              <a:off x="4067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8</a:t>
              </a:r>
            </a:p>
          </p:txBody>
        </p:sp>
      </p:grpSp>
      <p:pic>
        <p:nvPicPr>
          <p:cNvPr id="5" name="Grafik 4">
            <a:extLst>
              <a:ext uri="{FF2B5EF4-FFF2-40B4-BE49-F238E27FC236}">
                <a16:creationId xmlns:a16="http://schemas.microsoft.com/office/drawing/2014/main" id="{C46E81AB-72D9-D94D-B816-F8E4D6B43242}"/>
              </a:ext>
            </a:extLst>
          </p:cNvPr>
          <p:cNvPicPr>
            <a:picLocks noChangeAspect="1"/>
          </p:cNvPicPr>
          <p:nvPr/>
        </p:nvPicPr>
        <p:blipFill>
          <a:blip r:embed="rId3"/>
          <a:stretch>
            <a:fillRect/>
          </a:stretch>
        </p:blipFill>
        <p:spPr>
          <a:xfrm>
            <a:off x="1522413" y="3619501"/>
            <a:ext cx="2456513" cy="1314450"/>
          </a:xfrm>
          <a:prstGeom prst="rect">
            <a:avLst/>
          </a:prstGeom>
        </p:spPr>
      </p:pic>
      <p:pic>
        <p:nvPicPr>
          <p:cNvPr id="16" name="Grafik 15">
            <a:extLst>
              <a:ext uri="{FF2B5EF4-FFF2-40B4-BE49-F238E27FC236}">
                <a16:creationId xmlns:a16="http://schemas.microsoft.com/office/drawing/2014/main" id="{BB4D7944-DD8D-2F43-8E6A-63FD27C68A9C}"/>
              </a:ext>
            </a:extLst>
          </p:cNvPr>
          <p:cNvPicPr>
            <a:picLocks noChangeAspect="1"/>
          </p:cNvPicPr>
          <p:nvPr/>
        </p:nvPicPr>
        <p:blipFill>
          <a:blip r:embed="rId3"/>
          <a:stretch>
            <a:fillRect/>
          </a:stretch>
        </p:blipFill>
        <p:spPr>
          <a:xfrm>
            <a:off x="4267343" y="5098205"/>
            <a:ext cx="2456513" cy="1314450"/>
          </a:xfrm>
          <a:prstGeom prst="rect">
            <a:avLst/>
          </a:prstGeom>
        </p:spPr>
      </p:pic>
      <p:cxnSp>
        <p:nvCxnSpPr>
          <p:cNvPr id="17" name="Gekrümmte Verbindung 16">
            <a:extLst>
              <a:ext uri="{FF2B5EF4-FFF2-40B4-BE49-F238E27FC236}">
                <a16:creationId xmlns:a16="http://schemas.microsoft.com/office/drawing/2014/main" id="{57871146-B207-5842-846C-9136B8644FDE}"/>
              </a:ext>
            </a:extLst>
          </p:cNvPr>
          <p:cNvCxnSpPr>
            <a:cxnSpLocks/>
            <a:stCxn id="7" idx="2"/>
            <a:endCxn id="5" idx="3"/>
          </p:cNvCxnSpPr>
          <p:nvPr/>
        </p:nvCxnSpPr>
        <p:spPr bwMode="auto">
          <a:xfrm rot="5400000">
            <a:off x="3686708" y="3168365"/>
            <a:ext cx="1400581" cy="816143"/>
          </a:xfrm>
          <a:prstGeom prst="curvedConnector2">
            <a:avLst/>
          </a:prstGeom>
          <a:solidFill>
            <a:srgbClr val="FF9900"/>
          </a:solidFill>
          <a:ln w="25400" cap="flat" cmpd="sng" algn="ctr">
            <a:solidFill>
              <a:srgbClr val="000000"/>
            </a:solidFill>
            <a:prstDash val="solid"/>
            <a:round/>
            <a:headEnd type="triangle"/>
            <a:tailEnd type="triangle"/>
          </a:ln>
          <a:effectLst/>
        </p:spPr>
      </p:cxnSp>
      <p:cxnSp>
        <p:nvCxnSpPr>
          <p:cNvPr id="19" name="Gekrümmte Verbindung 18">
            <a:extLst>
              <a:ext uri="{FF2B5EF4-FFF2-40B4-BE49-F238E27FC236}">
                <a16:creationId xmlns:a16="http://schemas.microsoft.com/office/drawing/2014/main" id="{71A9BAD1-7D6C-B040-8BDD-58591F306DD3}"/>
              </a:ext>
            </a:extLst>
          </p:cNvPr>
          <p:cNvCxnSpPr>
            <a:stCxn id="8" idx="2"/>
            <a:endCxn id="16" idx="3"/>
          </p:cNvCxnSpPr>
          <p:nvPr/>
        </p:nvCxnSpPr>
        <p:spPr bwMode="auto">
          <a:xfrm rot="16200000" flipH="1">
            <a:off x="4472220" y="3503794"/>
            <a:ext cx="2879285" cy="1623987"/>
          </a:xfrm>
          <a:prstGeom prst="curvedConnector4">
            <a:avLst>
              <a:gd name="adj1" fmla="val 38587"/>
              <a:gd name="adj2" fmla="val 114076"/>
            </a:avLst>
          </a:prstGeom>
          <a:solidFill>
            <a:srgbClr val="FF9900"/>
          </a:solidFill>
          <a:ln w="25400" cap="flat" cmpd="sng" algn="ctr">
            <a:solidFill>
              <a:srgbClr val="000000"/>
            </a:solidFill>
            <a:prstDash val="solid"/>
            <a:round/>
            <a:headEnd type="triangle"/>
            <a:tailEnd type="triangle"/>
          </a:ln>
          <a:effectLst/>
        </p:spPr>
      </p:cxnSp>
      <p:cxnSp>
        <p:nvCxnSpPr>
          <p:cNvPr id="24" name="Gekrümmte Verbindung 23">
            <a:extLst>
              <a:ext uri="{FF2B5EF4-FFF2-40B4-BE49-F238E27FC236}">
                <a16:creationId xmlns:a16="http://schemas.microsoft.com/office/drawing/2014/main" id="{C30CB345-AB5A-074F-A901-BF8CFBDE212E}"/>
              </a:ext>
            </a:extLst>
          </p:cNvPr>
          <p:cNvCxnSpPr>
            <a:cxnSpLocks/>
            <a:stCxn id="13" idx="2"/>
            <a:endCxn id="22" idx="1"/>
          </p:cNvCxnSpPr>
          <p:nvPr/>
        </p:nvCxnSpPr>
        <p:spPr bwMode="auto">
          <a:xfrm rot="16200000" flipH="1">
            <a:off x="6681437" y="2513777"/>
            <a:ext cx="483005" cy="1207741"/>
          </a:xfrm>
          <a:prstGeom prst="curvedConnector2">
            <a:avLst/>
          </a:prstGeom>
          <a:solidFill>
            <a:srgbClr val="FF9900"/>
          </a:solidFill>
          <a:ln w="25400" cap="flat" cmpd="sng" algn="ctr">
            <a:solidFill>
              <a:srgbClr val="000000"/>
            </a:solidFill>
            <a:prstDash val="solid"/>
            <a:round/>
            <a:headEnd type="triangle"/>
            <a:tailEnd type="triangle"/>
          </a:ln>
          <a:effectLst/>
        </p:spPr>
      </p:cxnSp>
      <p:sp>
        <p:nvSpPr>
          <p:cNvPr id="26" name="Rechteck 25">
            <a:extLst>
              <a:ext uri="{FF2B5EF4-FFF2-40B4-BE49-F238E27FC236}">
                <a16:creationId xmlns:a16="http://schemas.microsoft.com/office/drawing/2014/main" id="{9B19672E-727C-C84C-9ABF-C5E94A8AF91E}"/>
              </a:ext>
            </a:extLst>
          </p:cNvPr>
          <p:cNvSpPr/>
          <p:nvPr/>
        </p:nvSpPr>
        <p:spPr bwMode="auto">
          <a:xfrm>
            <a:off x="1751012" y="1333500"/>
            <a:ext cx="1524000" cy="6858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Rest </a:t>
            </a:r>
            <a:r>
              <a:rPr lang="de-DE" sz="1800" b="1" dirty="0" err="1">
                <a:solidFill>
                  <a:srgbClr val="000000"/>
                </a:solidFill>
                <a:latin typeface="Arial" charset="0"/>
              </a:rPr>
              <a:t>of</a:t>
            </a:r>
            <a:r>
              <a:rPr lang="de-DE" sz="1800" b="1" dirty="0">
                <a:solidFill>
                  <a:srgbClr val="000000"/>
                </a:solidFill>
                <a:latin typeface="Arial" charset="0"/>
              </a:rPr>
              <a:t> </a:t>
            </a:r>
          </a:p>
          <a:p>
            <a:pPr algn="ctr" defTabSz="914400" eaLnBrk="0" fontAlgn="base" hangingPunct="0">
              <a:spcBef>
                <a:spcPct val="0"/>
              </a:spcBef>
              <a:spcAft>
                <a:spcPct val="0"/>
              </a:spcAft>
            </a:pPr>
            <a:r>
              <a:rPr lang="de-DE" sz="1800" b="1" dirty="0" err="1">
                <a:solidFill>
                  <a:srgbClr val="000000"/>
                </a:solidFill>
                <a:latin typeface="Arial" charset="0"/>
              </a:rPr>
              <a:t>the</a:t>
            </a:r>
            <a:r>
              <a:rPr lang="de-DE" sz="1800" b="1" dirty="0">
                <a:solidFill>
                  <a:srgbClr val="000000"/>
                </a:solidFill>
                <a:latin typeface="Arial" charset="0"/>
              </a:rPr>
              <a:t> </a:t>
            </a:r>
            <a:r>
              <a:rPr lang="de-DE" sz="1800" b="1" dirty="0" err="1">
                <a:solidFill>
                  <a:srgbClr val="000000"/>
                </a:solidFill>
                <a:latin typeface="Arial" charset="0"/>
              </a:rPr>
              <a:t>Universe</a:t>
            </a:r>
            <a:endParaRPr lang="de-DE" sz="1800" b="1" dirty="0">
              <a:solidFill>
                <a:srgbClr val="000000"/>
              </a:solidFill>
              <a:latin typeface="Arial" charset="0"/>
            </a:endParaRPr>
          </a:p>
        </p:txBody>
      </p:sp>
      <p:cxnSp>
        <p:nvCxnSpPr>
          <p:cNvPr id="28" name="Gekrümmte Verbindung 27">
            <a:extLst>
              <a:ext uri="{FF2B5EF4-FFF2-40B4-BE49-F238E27FC236}">
                <a16:creationId xmlns:a16="http://schemas.microsoft.com/office/drawing/2014/main" id="{24D21735-4CB5-1547-B174-92F42E64954C}"/>
              </a:ext>
            </a:extLst>
          </p:cNvPr>
          <p:cNvCxnSpPr>
            <a:cxnSpLocks/>
            <a:stCxn id="3" idx="2"/>
            <a:endCxn id="26" idx="2"/>
          </p:cNvCxnSpPr>
          <p:nvPr/>
        </p:nvCxnSpPr>
        <p:spPr bwMode="auto">
          <a:xfrm rot="5400000" flipH="1">
            <a:off x="3073218" y="1459095"/>
            <a:ext cx="856845" cy="1977256"/>
          </a:xfrm>
          <a:prstGeom prst="curvedConnector3">
            <a:avLst>
              <a:gd name="adj1" fmla="val -26679"/>
            </a:avLst>
          </a:prstGeom>
          <a:solidFill>
            <a:srgbClr val="FF9900"/>
          </a:solidFill>
          <a:ln w="25400" cap="flat" cmpd="sng" algn="ctr">
            <a:solidFill>
              <a:srgbClr val="000000"/>
            </a:solidFill>
            <a:prstDash val="solid"/>
            <a:round/>
            <a:headEnd type="triangle"/>
            <a:tailEnd type="triangle"/>
          </a:ln>
          <a:effectLst/>
        </p:spPr>
      </p:cxnSp>
      <p:grpSp>
        <p:nvGrpSpPr>
          <p:cNvPr id="45" name="Gruppieren 44">
            <a:extLst>
              <a:ext uri="{FF2B5EF4-FFF2-40B4-BE49-F238E27FC236}">
                <a16:creationId xmlns:a16="http://schemas.microsoft.com/office/drawing/2014/main" id="{4F4E5711-642E-9442-A514-698CD46FD77A}"/>
              </a:ext>
            </a:extLst>
          </p:cNvPr>
          <p:cNvGrpSpPr/>
          <p:nvPr/>
        </p:nvGrpSpPr>
        <p:grpSpPr>
          <a:xfrm>
            <a:off x="7526810" y="2597150"/>
            <a:ext cx="2793999" cy="1524000"/>
            <a:chOff x="6001154" y="2209800"/>
            <a:chExt cx="2793999" cy="1524000"/>
          </a:xfrm>
        </p:grpSpPr>
        <p:sp>
          <p:nvSpPr>
            <p:cNvPr id="22" name="Rechteck 21">
              <a:extLst>
                <a:ext uri="{FF2B5EF4-FFF2-40B4-BE49-F238E27FC236}">
                  <a16:creationId xmlns:a16="http://schemas.microsoft.com/office/drawing/2014/main" id="{78A91AB7-3ABD-5847-9E13-1098039DC0F8}"/>
                </a:ext>
              </a:extLst>
            </p:cNvPr>
            <p:cNvSpPr/>
            <p:nvPr/>
          </p:nvSpPr>
          <p:spPr bwMode="auto">
            <a:xfrm>
              <a:off x="6001154" y="2209800"/>
              <a:ext cx="2743200" cy="1524000"/>
            </a:xfrm>
            <a:prstGeom prst="rect">
              <a:avLst/>
            </a:prstGeom>
            <a:solidFill>
              <a:srgbClr val="92D05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de-DE" sz="1800" b="1" dirty="0">
                  <a:solidFill>
                    <a:srgbClr val="000000"/>
                  </a:solidFill>
                  <a:latin typeface="Arial" charset="0"/>
                </a:rPr>
                <a:t>Personal Computer</a:t>
              </a:r>
            </a:p>
          </p:txBody>
        </p:sp>
        <p:pic>
          <p:nvPicPr>
            <p:cNvPr id="42" name="Grafik 41">
              <a:extLst>
                <a:ext uri="{FF2B5EF4-FFF2-40B4-BE49-F238E27FC236}">
                  <a16:creationId xmlns:a16="http://schemas.microsoft.com/office/drawing/2014/main" id="{E1EFED87-5869-4F43-97C3-6D8598AF30FD}"/>
                </a:ext>
              </a:extLst>
            </p:cNvPr>
            <p:cNvPicPr>
              <a:picLocks noChangeAspect="1"/>
            </p:cNvPicPr>
            <p:nvPr/>
          </p:nvPicPr>
          <p:blipFill>
            <a:blip r:embed="rId4"/>
            <a:stretch>
              <a:fillRect/>
            </a:stretch>
          </p:blipFill>
          <p:spPr>
            <a:xfrm>
              <a:off x="6026553" y="2688887"/>
              <a:ext cx="2768600" cy="990600"/>
            </a:xfrm>
            <a:prstGeom prst="rect">
              <a:avLst/>
            </a:prstGeom>
          </p:spPr>
        </p:pic>
      </p:grpSp>
      <p:cxnSp>
        <p:nvCxnSpPr>
          <p:cNvPr id="9" name="Connector: Curved 8">
            <a:extLst>
              <a:ext uri="{FF2B5EF4-FFF2-40B4-BE49-F238E27FC236}">
                <a16:creationId xmlns:a16="http://schemas.microsoft.com/office/drawing/2014/main" id="{88B533AD-1442-4AB5-8ADC-575C06F9EA26}"/>
              </a:ext>
            </a:extLst>
          </p:cNvPr>
          <p:cNvCxnSpPr>
            <a:cxnSpLocks/>
            <a:stCxn id="7" idx="0"/>
            <a:endCxn id="13" idx="0"/>
          </p:cNvCxnSpPr>
          <p:nvPr/>
        </p:nvCxnSpPr>
        <p:spPr bwMode="auto">
          <a:xfrm rot="5400000" flipH="1" flipV="1">
            <a:off x="5557068" y="1885545"/>
            <a:ext cx="12700" cy="1524000"/>
          </a:xfrm>
          <a:prstGeom prst="curvedConnector3">
            <a:avLst>
              <a:gd name="adj1" fmla="val 4009087"/>
            </a:avLst>
          </a:prstGeom>
          <a:solidFill>
            <a:srgbClr val="FF9900"/>
          </a:solidFill>
          <a:ln w="47625" cap="flat" cmpd="sng" algn="ctr">
            <a:solidFill>
              <a:srgbClr val="FF0000"/>
            </a:solidFill>
            <a:prstDash val="solid"/>
            <a:round/>
            <a:headEnd type="none" w="med" len="med"/>
            <a:tailEnd type="triangle"/>
          </a:ln>
          <a:effectLst/>
        </p:spPr>
      </p:cxnSp>
      <p:cxnSp>
        <p:nvCxnSpPr>
          <p:cNvPr id="37" name="Gekrümmte Verbindung 36">
            <a:extLst>
              <a:ext uri="{FF2B5EF4-FFF2-40B4-BE49-F238E27FC236}">
                <a16:creationId xmlns:a16="http://schemas.microsoft.com/office/drawing/2014/main" id="{B07A953A-0F99-794E-BA4F-4B1A50D9F2C6}"/>
              </a:ext>
            </a:extLst>
          </p:cNvPr>
          <p:cNvCxnSpPr>
            <a:stCxn id="7" idx="0"/>
            <a:endCxn id="8" idx="0"/>
          </p:cNvCxnSpPr>
          <p:nvPr/>
        </p:nvCxnSpPr>
        <p:spPr bwMode="auto">
          <a:xfrm rot="5400000" flipH="1" flipV="1">
            <a:off x="4947468" y="2495145"/>
            <a:ext cx="12700" cy="304800"/>
          </a:xfrm>
          <a:prstGeom prst="curvedConnector3">
            <a:avLst>
              <a:gd name="adj1" fmla="val 1800000"/>
            </a:avLst>
          </a:prstGeom>
          <a:solidFill>
            <a:srgbClr val="FF9900"/>
          </a:solidFill>
          <a:ln w="25400" cap="flat" cmpd="sng" algn="ctr">
            <a:solidFill>
              <a:srgbClr val="000000"/>
            </a:solidFill>
            <a:prstDash val="solid"/>
            <a:round/>
            <a:headEnd type="triangle"/>
            <a:tailEnd type="triangle"/>
          </a:ln>
          <a:effectLst/>
        </p:spPr>
      </p:cxnSp>
      <p:sp>
        <p:nvSpPr>
          <p:cNvPr id="21" name="TextBox 20">
            <a:extLst>
              <a:ext uri="{FF2B5EF4-FFF2-40B4-BE49-F238E27FC236}">
                <a16:creationId xmlns:a16="http://schemas.microsoft.com/office/drawing/2014/main" id="{14CCABCA-A3AB-4F2D-803A-805D99887633}"/>
              </a:ext>
            </a:extLst>
          </p:cNvPr>
          <p:cNvSpPr txBox="1"/>
          <p:nvPr/>
        </p:nvSpPr>
        <p:spPr>
          <a:xfrm>
            <a:off x="7085012" y="1488543"/>
            <a:ext cx="3068084" cy="830997"/>
          </a:xfrm>
          <a:prstGeom prst="rect">
            <a:avLst/>
          </a:prstGeom>
          <a:noFill/>
        </p:spPr>
        <p:txBody>
          <a:bodyPr wrap="none" rtlCol="0">
            <a:spAutoFit/>
          </a:bodyPr>
          <a:lstStyle/>
          <a:p>
            <a:r>
              <a:rPr lang="de-DE" dirty="0"/>
              <a:t>All traffic on Port 2 </a:t>
            </a:r>
          </a:p>
          <a:p>
            <a:r>
              <a:rPr lang="de-DE" dirty="0"/>
              <a:t>is „mirrowed“ to Port 7</a:t>
            </a:r>
          </a:p>
        </p:txBody>
      </p:sp>
    </p:spTree>
    <p:extLst>
      <p:ext uri="{BB962C8B-B14F-4D97-AF65-F5344CB8AC3E}">
        <p14:creationId xmlns:p14="http://schemas.microsoft.com/office/powerpoint/2010/main" val="2037824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D28B5-F767-7315-7D72-C0D5BCD9276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59C1009-448D-964A-E23E-FBE83C208D1D}"/>
              </a:ext>
            </a:extLst>
          </p:cNvPr>
          <p:cNvSpPr txBox="1">
            <a:spLocks/>
          </p:cNvSpPr>
          <p:nvPr/>
        </p:nvSpPr>
        <p:spPr>
          <a:xfrm>
            <a:off x="355509" y="96296"/>
            <a:ext cx="1140066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US" dirty="0"/>
              <a:t>-------</a:t>
            </a:r>
          </a:p>
        </p:txBody>
      </p:sp>
    </p:spTree>
    <p:extLst>
      <p:ext uri="{BB962C8B-B14F-4D97-AF65-F5344CB8AC3E}">
        <p14:creationId xmlns:p14="http://schemas.microsoft.com/office/powerpoint/2010/main" val="2169934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31AB9-022E-383C-6400-302A95929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3B4FB3-3808-0BB6-892A-B046799C3168}"/>
              </a:ext>
            </a:extLst>
          </p:cNvPr>
          <p:cNvSpPr>
            <a:spLocks noGrp="1"/>
          </p:cNvSpPr>
          <p:nvPr>
            <p:ph type="title"/>
          </p:nvPr>
        </p:nvSpPr>
        <p:spPr/>
        <p:txBody>
          <a:bodyPr/>
          <a:lstStyle/>
          <a:p>
            <a:r>
              <a:rPr lang="de-DE" dirty="0"/>
              <a:t>Software</a:t>
            </a:r>
          </a:p>
        </p:txBody>
      </p:sp>
      <p:sp>
        <p:nvSpPr>
          <p:cNvPr id="3" name="Text Placeholder 2">
            <a:extLst>
              <a:ext uri="{FF2B5EF4-FFF2-40B4-BE49-F238E27FC236}">
                <a16:creationId xmlns:a16="http://schemas.microsoft.com/office/drawing/2014/main" id="{AA756C51-A8C5-5CE3-0D42-26CEB12CB76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59436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D297-F6B2-DFDC-26A9-639C30A0EB5D}"/>
              </a:ext>
            </a:extLst>
          </p:cNvPr>
          <p:cNvSpPr>
            <a:spLocks noGrp="1"/>
          </p:cNvSpPr>
          <p:nvPr>
            <p:ph type="title"/>
          </p:nvPr>
        </p:nvSpPr>
        <p:spPr/>
        <p:txBody>
          <a:bodyPr/>
          <a:lstStyle/>
          <a:p>
            <a:r>
              <a:rPr lang="de-DE" dirty="0"/>
              <a:t>OLED1 Display Support</a:t>
            </a:r>
          </a:p>
        </p:txBody>
      </p:sp>
      <p:sp>
        <p:nvSpPr>
          <p:cNvPr id="3" name="Text Placeholder 2">
            <a:extLst>
              <a:ext uri="{FF2B5EF4-FFF2-40B4-BE49-F238E27FC236}">
                <a16:creationId xmlns:a16="http://schemas.microsoft.com/office/drawing/2014/main" id="{47CE6B11-D8EB-1848-CEFF-55E3162DBD6C}"/>
              </a:ext>
            </a:extLst>
          </p:cNvPr>
          <p:cNvSpPr>
            <a:spLocks noGrp="1"/>
          </p:cNvSpPr>
          <p:nvPr>
            <p:ph type="body" idx="1"/>
          </p:nvPr>
        </p:nvSpPr>
        <p:spPr/>
        <p:txBody>
          <a:bodyPr/>
          <a:lstStyle/>
          <a:p>
            <a:r>
              <a:rPr lang="de-DE" dirty="0"/>
              <a:t>printf for OLED Display</a:t>
            </a:r>
          </a:p>
        </p:txBody>
      </p:sp>
    </p:spTree>
    <p:extLst>
      <p:ext uri="{BB962C8B-B14F-4D97-AF65-F5344CB8AC3E}">
        <p14:creationId xmlns:p14="http://schemas.microsoft.com/office/powerpoint/2010/main" val="1049749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7AD99-AEF9-81B2-BC26-20D8545AD6FD}"/>
              </a:ext>
            </a:extLst>
          </p:cNvPr>
          <p:cNvPicPr>
            <a:picLocks noChangeAspect="1"/>
          </p:cNvPicPr>
          <p:nvPr/>
        </p:nvPicPr>
        <p:blipFill>
          <a:blip r:embed="rId4"/>
          <a:stretch>
            <a:fillRect/>
          </a:stretch>
        </p:blipFill>
        <p:spPr>
          <a:xfrm>
            <a:off x="1190799" y="1107223"/>
            <a:ext cx="9132522" cy="1396054"/>
          </a:xfrm>
          <a:prstGeom prst="rect">
            <a:avLst/>
          </a:prstGeom>
          <a:effectLst>
            <a:outerShdw blurRad="76200" dir="13500000" sy="23000" kx="1200000" algn="br" rotWithShape="0">
              <a:prstClr val="black">
                <a:alpha val="20000"/>
              </a:prstClr>
            </a:outerShdw>
          </a:effectLst>
        </p:spPr>
      </p:pic>
      <p:pic>
        <p:nvPicPr>
          <p:cNvPr id="4" name="Picture 3">
            <a:extLst>
              <a:ext uri="{FF2B5EF4-FFF2-40B4-BE49-F238E27FC236}">
                <a16:creationId xmlns:a16="http://schemas.microsoft.com/office/drawing/2014/main" id="{0EFDEB03-AA83-2B64-4CCF-B9603E906C3D}"/>
              </a:ext>
            </a:extLst>
          </p:cNvPr>
          <p:cNvPicPr>
            <a:picLocks noChangeAspect="1"/>
          </p:cNvPicPr>
          <p:nvPr/>
        </p:nvPicPr>
        <p:blipFill>
          <a:blip r:embed="rId5"/>
          <a:stretch>
            <a:fillRect/>
          </a:stretch>
        </p:blipFill>
        <p:spPr>
          <a:xfrm>
            <a:off x="2765272" y="2957190"/>
            <a:ext cx="5623094" cy="2111627"/>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03EFD827-4688-81EB-E02E-4EF5745B29E4}"/>
              </a:ext>
            </a:extLst>
          </p:cNvPr>
          <p:cNvPicPr>
            <a:picLocks noChangeAspect="1"/>
          </p:cNvPicPr>
          <p:nvPr/>
        </p:nvPicPr>
        <p:blipFill>
          <a:blip r:embed="rId6"/>
          <a:stretch>
            <a:fillRect/>
          </a:stretch>
        </p:blipFill>
        <p:spPr>
          <a:xfrm>
            <a:off x="254329" y="4903639"/>
            <a:ext cx="1872940" cy="1694275"/>
          </a:xfrm>
          <a:prstGeom prst="rect">
            <a:avLst/>
          </a:prstGeom>
          <a:effectLst/>
        </p:spPr>
      </p:pic>
      <p:pic>
        <p:nvPicPr>
          <p:cNvPr id="6" name="Picture 5">
            <a:extLst>
              <a:ext uri="{FF2B5EF4-FFF2-40B4-BE49-F238E27FC236}">
                <a16:creationId xmlns:a16="http://schemas.microsoft.com/office/drawing/2014/main" id="{EB693C32-B865-CEAC-D623-F89293714E4B}"/>
              </a:ext>
            </a:extLst>
          </p:cNvPr>
          <p:cNvPicPr>
            <a:picLocks noChangeAspect="1"/>
          </p:cNvPicPr>
          <p:nvPr/>
        </p:nvPicPr>
        <p:blipFill>
          <a:blip r:embed="rId7"/>
          <a:stretch>
            <a:fillRect/>
          </a:stretch>
        </p:blipFill>
        <p:spPr>
          <a:xfrm>
            <a:off x="8890602" y="3535373"/>
            <a:ext cx="2865438" cy="2649538"/>
          </a:xfrm>
          <a:prstGeom prst="rect">
            <a:avLst/>
          </a:prstGeom>
          <a:effectLst>
            <a:outerShdw blurRad="76200" dir="13500000" sy="23000" kx="1200000" algn="br" rotWithShape="0">
              <a:prstClr val="black">
                <a:alpha val="20000"/>
              </a:prstClr>
            </a:outerShdw>
          </a:effectLst>
        </p:spPr>
      </p:pic>
      <p:pic>
        <p:nvPicPr>
          <p:cNvPr id="8" name="Picture 7">
            <a:extLst>
              <a:ext uri="{FF2B5EF4-FFF2-40B4-BE49-F238E27FC236}">
                <a16:creationId xmlns:a16="http://schemas.microsoft.com/office/drawing/2014/main" id="{BFEAF8DB-23DB-F748-5118-D7E28F1ECF6E}"/>
              </a:ext>
            </a:extLst>
          </p:cNvPr>
          <p:cNvPicPr>
            <a:picLocks noChangeAspect="1"/>
          </p:cNvPicPr>
          <p:nvPr/>
        </p:nvPicPr>
        <p:blipFill>
          <a:blip r:embed="rId8"/>
          <a:stretch>
            <a:fillRect/>
          </a:stretch>
        </p:blipFill>
        <p:spPr>
          <a:xfrm>
            <a:off x="2224902" y="835450"/>
            <a:ext cx="6568067" cy="5545030"/>
          </a:xfrm>
          <a:prstGeom prst="rect">
            <a:avLst/>
          </a:prstGeom>
          <a:effectLst>
            <a:outerShdw blurRad="76200" dir="13500000" sy="23000" kx="1200000" algn="br" rotWithShape="0">
              <a:prstClr val="black">
                <a:alpha val="20000"/>
              </a:prstClr>
            </a:outerShdw>
          </a:effectLst>
        </p:spPr>
      </p:pic>
      <p:pic>
        <p:nvPicPr>
          <p:cNvPr id="2" name="ausgabe">
            <a:hlinkClick r:id="" action="ppaction://media"/>
            <a:extLst>
              <a:ext uri="{FF2B5EF4-FFF2-40B4-BE49-F238E27FC236}">
                <a16:creationId xmlns:a16="http://schemas.microsoft.com/office/drawing/2014/main" id="{DCC43592-04FE-FD22-27A5-119B906D705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370294" y="2627273"/>
            <a:ext cx="6413049" cy="2820751"/>
          </a:xfrm>
          <a:prstGeom prst="rect">
            <a:avLst/>
          </a:prstGeom>
        </p:spPr>
      </p:pic>
    </p:spTree>
    <p:extLst>
      <p:ext uri="{BB962C8B-B14F-4D97-AF65-F5344CB8AC3E}">
        <p14:creationId xmlns:p14="http://schemas.microsoft.com/office/powerpoint/2010/main" val="8246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206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9D3C-0EA9-B7A5-18A3-D005FFDDDA23}"/>
              </a:ext>
            </a:extLst>
          </p:cNvPr>
          <p:cNvSpPr>
            <a:spLocks noGrp="1"/>
          </p:cNvSpPr>
          <p:nvPr>
            <p:ph type="title"/>
          </p:nvPr>
        </p:nvSpPr>
        <p:spPr/>
        <p:txBody>
          <a:bodyPr/>
          <a:lstStyle/>
          <a:p>
            <a:r>
              <a:rPr lang="de-DE" dirty="0"/>
              <a:t>gfx_mono</a:t>
            </a:r>
          </a:p>
        </p:txBody>
      </p:sp>
      <p:pic>
        <p:nvPicPr>
          <p:cNvPr id="5" name="Picture 4">
            <a:extLst>
              <a:ext uri="{FF2B5EF4-FFF2-40B4-BE49-F238E27FC236}">
                <a16:creationId xmlns:a16="http://schemas.microsoft.com/office/drawing/2014/main" id="{627B6CA7-11C1-EED5-68A5-78269AE5EBA9}"/>
              </a:ext>
            </a:extLst>
          </p:cNvPr>
          <p:cNvPicPr>
            <a:picLocks noChangeAspect="1"/>
          </p:cNvPicPr>
          <p:nvPr/>
        </p:nvPicPr>
        <p:blipFill>
          <a:blip r:embed="rId2"/>
          <a:stretch>
            <a:fillRect/>
          </a:stretch>
        </p:blipFill>
        <p:spPr>
          <a:xfrm>
            <a:off x="355509" y="1037672"/>
            <a:ext cx="3452159" cy="4122777"/>
          </a:xfrm>
          <a:prstGeom prst="rect">
            <a:avLst/>
          </a:prstGeom>
        </p:spPr>
      </p:pic>
      <p:pic>
        <p:nvPicPr>
          <p:cNvPr id="9" name="Picture 8">
            <a:extLst>
              <a:ext uri="{FF2B5EF4-FFF2-40B4-BE49-F238E27FC236}">
                <a16:creationId xmlns:a16="http://schemas.microsoft.com/office/drawing/2014/main" id="{8EE61AB6-B218-D1EE-C8AD-B210FE799D95}"/>
              </a:ext>
            </a:extLst>
          </p:cNvPr>
          <p:cNvPicPr>
            <a:picLocks noChangeAspect="1"/>
          </p:cNvPicPr>
          <p:nvPr/>
        </p:nvPicPr>
        <p:blipFill>
          <a:blip r:embed="rId3"/>
          <a:stretch>
            <a:fillRect/>
          </a:stretch>
        </p:blipFill>
        <p:spPr>
          <a:xfrm>
            <a:off x="3104635" y="803872"/>
            <a:ext cx="5070543" cy="2869692"/>
          </a:xfrm>
          <a:prstGeom prst="rect">
            <a:avLst/>
          </a:prstGeom>
        </p:spPr>
      </p:pic>
      <p:pic>
        <p:nvPicPr>
          <p:cNvPr id="11" name="Picture 10">
            <a:extLst>
              <a:ext uri="{FF2B5EF4-FFF2-40B4-BE49-F238E27FC236}">
                <a16:creationId xmlns:a16="http://schemas.microsoft.com/office/drawing/2014/main" id="{ABACD965-3490-CAE4-5B96-BE5EF7265762}"/>
              </a:ext>
            </a:extLst>
          </p:cNvPr>
          <p:cNvPicPr>
            <a:picLocks noChangeAspect="1"/>
          </p:cNvPicPr>
          <p:nvPr/>
        </p:nvPicPr>
        <p:blipFill>
          <a:blip r:embed="rId4"/>
          <a:stretch>
            <a:fillRect/>
          </a:stretch>
        </p:blipFill>
        <p:spPr>
          <a:xfrm>
            <a:off x="2549863" y="4546580"/>
            <a:ext cx="7994073" cy="2118544"/>
          </a:xfrm>
          <a:prstGeom prst="rect">
            <a:avLst/>
          </a:prstGeom>
        </p:spPr>
      </p:pic>
      <p:pic>
        <p:nvPicPr>
          <p:cNvPr id="7" name="Picture 6">
            <a:extLst>
              <a:ext uri="{FF2B5EF4-FFF2-40B4-BE49-F238E27FC236}">
                <a16:creationId xmlns:a16="http://schemas.microsoft.com/office/drawing/2014/main" id="{0BFBF63E-792E-7F48-6889-289E4BB3D362}"/>
              </a:ext>
            </a:extLst>
          </p:cNvPr>
          <p:cNvPicPr>
            <a:picLocks noChangeAspect="1"/>
          </p:cNvPicPr>
          <p:nvPr/>
        </p:nvPicPr>
        <p:blipFill>
          <a:blip r:embed="rId5"/>
          <a:stretch>
            <a:fillRect/>
          </a:stretch>
        </p:blipFill>
        <p:spPr>
          <a:xfrm>
            <a:off x="6945661" y="239155"/>
            <a:ext cx="4887655" cy="2263094"/>
          </a:xfrm>
          <a:prstGeom prst="rect">
            <a:avLst/>
          </a:prstGeom>
        </p:spPr>
      </p:pic>
      <p:pic>
        <p:nvPicPr>
          <p:cNvPr id="13" name="Picture 12">
            <a:extLst>
              <a:ext uri="{FF2B5EF4-FFF2-40B4-BE49-F238E27FC236}">
                <a16:creationId xmlns:a16="http://schemas.microsoft.com/office/drawing/2014/main" id="{3F7879E0-8CFF-1FCD-286D-2C0992007B72}"/>
              </a:ext>
            </a:extLst>
          </p:cNvPr>
          <p:cNvPicPr>
            <a:picLocks noChangeAspect="1"/>
          </p:cNvPicPr>
          <p:nvPr/>
        </p:nvPicPr>
        <p:blipFill>
          <a:blip r:embed="rId6"/>
          <a:stretch>
            <a:fillRect/>
          </a:stretch>
        </p:blipFill>
        <p:spPr>
          <a:xfrm>
            <a:off x="4997204" y="4048995"/>
            <a:ext cx="4701947" cy="251482"/>
          </a:xfrm>
          <a:prstGeom prst="rect">
            <a:avLst/>
          </a:prstGeom>
        </p:spPr>
      </p:pic>
    </p:spTree>
    <p:extLst>
      <p:ext uri="{BB962C8B-B14F-4D97-AF65-F5344CB8AC3E}">
        <p14:creationId xmlns:p14="http://schemas.microsoft.com/office/powerpoint/2010/main" val="3533816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Github Project</a:t>
            </a:r>
          </a:p>
        </p:txBody>
      </p:sp>
      <p:sp>
        <p:nvSpPr>
          <p:cNvPr id="21" name="TextBox 20">
            <a:extLst>
              <a:ext uri="{FF2B5EF4-FFF2-40B4-BE49-F238E27FC236}">
                <a16:creationId xmlns:a16="http://schemas.microsoft.com/office/drawing/2014/main" id="{3C9B0678-6CDF-9ED5-9AAD-5DE1B7D098E5}"/>
              </a:ext>
            </a:extLst>
          </p:cNvPr>
          <p:cNvSpPr txBox="1"/>
          <p:nvPr/>
        </p:nvSpPr>
        <p:spPr>
          <a:xfrm>
            <a:off x="1060811" y="1578562"/>
            <a:ext cx="10581292" cy="3785652"/>
          </a:xfrm>
          <a:prstGeom prst="rect">
            <a:avLst/>
          </a:prstGeom>
          <a:noFill/>
        </p:spPr>
        <p:txBody>
          <a:bodyPr wrap="square">
            <a:spAutoFit/>
          </a:bodyPr>
          <a:lstStyle/>
          <a:p>
            <a:r>
              <a:rPr lang="de-DE" dirty="0"/>
              <a:t>The whole project inclusive all Pyhton Codes and the Presentation is hosted on github at</a:t>
            </a:r>
          </a:p>
          <a:p>
            <a:r>
              <a:rPr lang="de-DE" dirty="0">
                <a:hlinkClick r:id="rId2"/>
              </a:rPr>
              <a:t>https://github.com/zabooh/T1S_Autoconf.git</a:t>
            </a:r>
            <a:endParaRPr lang="de-DE" dirty="0"/>
          </a:p>
          <a:p>
            <a:endParaRPr lang="de-DE" dirty="0"/>
          </a:p>
          <a:p>
            <a:r>
              <a:rPr lang="de-DE" dirty="0"/>
              <a:t>It is a Fork of </a:t>
            </a:r>
          </a:p>
          <a:p>
            <a:r>
              <a:rPr lang="de-DE" dirty="0">
                <a:hlinkClick r:id="rId3"/>
              </a:rPr>
              <a:t>https://github.com/Microchip-MPLAB-Harmony/net_10base_t1s.git</a:t>
            </a:r>
            <a:r>
              <a:rPr lang="de-DE" dirty="0"/>
              <a:t> </a:t>
            </a:r>
          </a:p>
          <a:p>
            <a:r>
              <a:rPr lang="de-DE" dirty="0"/>
              <a:t>from version v1.3.0</a:t>
            </a:r>
          </a:p>
          <a:p>
            <a:endParaRPr lang="de-DE" dirty="0"/>
          </a:p>
          <a:p>
            <a:r>
              <a:rPr lang="de-DE" dirty="0"/>
              <a:t>The target is to make it official available at </a:t>
            </a:r>
            <a:r>
              <a:rPr lang="de-DE" dirty="0">
                <a:hlinkClick r:id="rId4"/>
              </a:rPr>
              <a:t>https://github.com/MicrochipTech</a:t>
            </a:r>
            <a:r>
              <a:rPr lang="de-DE" dirty="0"/>
              <a:t>  </a:t>
            </a:r>
          </a:p>
          <a:p>
            <a:endParaRPr lang="de-DE" dirty="0"/>
          </a:p>
        </p:txBody>
      </p:sp>
    </p:spTree>
    <p:extLst>
      <p:ext uri="{BB962C8B-B14F-4D97-AF65-F5344CB8AC3E}">
        <p14:creationId xmlns:p14="http://schemas.microsoft.com/office/powerpoint/2010/main" val="2760098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DEFBD-2E4D-B995-C76D-3BA7FCA0F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4AFD69-0527-272E-85B7-37F2DE0C2FE6}"/>
              </a:ext>
            </a:extLst>
          </p:cNvPr>
          <p:cNvSpPr>
            <a:spLocks noGrp="1"/>
          </p:cNvSpPr>
          <p:nvPr>
            <p:ph type="title"/>
          </p:nvPr>
        </p:nvSpPr>
        <p:spPr/>
        <p:txBody>
          <a:bodyPr/>
          <a:lstStyle/>
          <a:p>
            <a:r>
              <a:rPr lang="de-DE" dirty="0"/>
              <a:t>Exception Handler</a:t>
            </a:r>
          </a:p>
        </p:txBody>
      </p:sp>
      <p:sp>
        <p:nvSpPr>
          <p:cNvPr id="3" name="Text Placeholder 2">
            <a:extLst>
              <a:ext uri="{FF2B5EF4-FFF2-40B4-BE49-F238E27FC236}">
                <a16:creationId xmlns:a16="http://schemas.microsoft.com/office/drawing/2014/main" id="{F7E5D8FD-0453-A022-1849-68E9CF108D76}"/>
              </a:ext>
            </a:extLst>
          </p:cNvPr>
          <p:cNvSpPr>
            <a:spLocks noGrp="1"/>
          </p:cNvSpPr>
          <p:nvPr>
            <p:ph type="body" idx="1"/>
          </p:nvPr>
        </p:nvSpPr>
        <p:spPr/>
        <p:txBody>
          <a:bodyPr/>
          <a:lstStyle/>
          <a:p>
            <a:r>
              <a:rPr lang="de-DE" dirty="0"/>
              <a:t>How to access the Stack Pointer in C</a:t>
            </a:r>
          </a:p>
        </p:txBody>
      </p:sp>
    </p:spTree>
    <p:extLst>
      <p:ext uri="{BB962C8B-B14F-4D97-AF65-F5344CB8AC3E}">
        <p14:creationId xmlns:p14="http://schemas.microsoft.com/office/powerpoint/2010/main" val="1825734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58D21F-D184-1142-8ACD-945F5B218798}"/>
              </a:ext>
            </a:extLst>
          </p:cNvPr>
          <p:cNvPicPr>
            <a:picLocks noChangeAspect="1"/>
          </p:cNvPicPr>
          <p:nvPr/>
        </p:nvPicPr>
        <p:blipFill>
          <a:blip r:embed="rId2"/>
          <a:stretch>
            <a:fillRect/>
          </a:stretch>
        </p:blipFill>
        <p:spPr>
          <a:xfrm>
            <a:off x="767571" y="569319"/>
            <a:ext cx="4831499" cy="1760373"/>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8C956769-B208-6C74-2AF8-38DE1EE005C6}"/>
              </a:ext>
            </a:extLst>
          </p:cNvPr>
          <p:cNvPicPr>
            <a:picLocks noChangeAspect="1"/>
          </p:cNvPicPr>
          <p:nvPr/>
        </p:nvPicPr>
        <p:blipFill>
          <a:blip r:embed="rId3"/>
          <a:stretch>
            <a:fillRect/>
          </a:stretch>
        </p:blipFill>
        <p:spPr>
          <a:xfrm>
            <a:off x="946656" y="2569799"/>
            <a:ext cx="4473328" cy="1958510"/>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2E3A55C4-A3A7-6AF8-2326-FB7A8461F999}"/>
              </a:ext>
            </a:extLst>
          </p:cNvPr>
          <p:cNvPicPr>
            <a:picLocks noChangeAspect="1"/>
          </p:cNvPicPr>
          <p:nvPr/>
        </p:nvPicPr>
        <p:blipFill>
          <a:blip r:embed="rId4"/>
          <a:stretch>
            <a:fillRect/>
          </a:stretch>
        </p:blipFill>
        <p:spPr>
          <a:xfrm>
            <a:off x="6520438" y="379348"/>
            <a:ext cx="5464013" cy="6363251"/>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CB79ECB1-7A7A-5AD4-479B-00EE77BE7CA0}"/>
              </a:ext>
            </a:extLst>
          </p:cNvPr>
          <p:cNvPicPr>
            <a:picLocks noChangeAspect="1"/>
          </p:cNvPicPr>
          <p:nvPr/>
        </p:nvPicPr>
        <p:blipFill>
          <a:blip r:embed="rId5"/>
          <a:stretch>
            <a:fillRect/>
          </a:stretch>
        </p:blipFill>
        <p:spPr>
          <a:xfrm>
            <a:off x="442249" y="4798802"/>
            <a:ext cx="5652163" cy="1489879"/>
          </a:xfrm>
          <a:prstGeom prst="rect">
            <a:avLst/>
          </a:prstGeom>
          <a:effectLst>
            <a:outerShdw blurRad="76200" dir="13500000" sy="23000" kx="1200000" algn="br" rotWithShape="0">
              <a:prstClr val="black">
                <a:alpha val="20000"/>
              </a:prstClr>
            </a:outerShdw>
          </a:effectLst>
        </p:spPr>
      </p:pic>
      <p:sp>
        <p:nvSpPr>
          <p:cNvPr id="10" name="TextBox 9">
            <a:extLst>
              <a:ext uri="{FF2B5EF4-FFF2-40B4-BE49-F238E27FC236}">
                <a16:creationId xmlns:a16="http://schemas.microsoft.com/office/drawing/2014/main" id="{6F8E679B-3933-A588-74C5-BC7E134C26CD}"/>
              </a:ext>
            </a:extLst>
          </p:cNvPr>
          <p:cNvSpPr txBox="1"/>
          <p:nvPr/>
        </p:nvSpPr>
        <p:spPr>
          <a:xfrm>
            <a:off x="3757265" y="2225419"/>
            <a:ext cx="5100320" cy="2677656"/>
          </a:xfrm>
          <a:prstGeom prst="rect">
            <a:avLst/>
          </a:prstGeom>
          <a:effectLst>
            <a:outerShdw blurRad="76200" dir="13500000" sy="23000" kx="1200000" algn="br" rotWithShape="0">
              <a:prstClr val="black">
                <a:alpha val="20000"/>
              </a:prstClr>
            </a:outerShdw>
          </a:effectLst>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l"/>
            <a:r>
              <a:rPr lang="pt-BR" b="0" i="0" dirty="0">
                <a:solidFill>
                  <a:srgbClr val="374151"/>
                </a:solidFill>
                <a:effectLst/>
                <a:latin typeface="Söhne"/>
              </a:rPr>
              <a:t>In case of an Exception this register are put onto the stack automatically:</a:t>
            </a:r>
          </a:p>
          <a:p>
            <a:pPr algn="l">
              <a:buFont typeface="+mj-lt"/>
              <a:buAutoNum type="arabicPeriod"/>
            </a:pPr>
            <a:r>
              <a:rPr lang="pt-BR" b="0" i="0" dirty="0">
                <a:solidFill>
                  <a:srgbClr val="374151"/>
                </a:solidFill>
                <a:effectLst/>
                <a:latin typeface="Söhne"/>
              </a:rPr>
              <a:t>R0-R3</a:t>
            </a:r>
          </a:p>
          <a:p>
            <a:pPr algn="l">
              <a:buFont typeface="+mj-lt"/>
              <a:buAutoNum type="arabicPeriod"/>
            </a:pPr>
            <a:r>
              <a:rPr lang="pt-BR" b="0" i="0" dirty="0">
                <a:solidFill>
                  <a:srgbClr val="374151"/>
                </a:solidFill>
                <a:effectLst/>
                <a:latin typeface="Söhne"/>
              </a:rPr>
              <a:t>R12</a:t>
            </a:r>
          </a:p>
          <a:p>
            <a:pPr algn="l">
              <a:buFont typeface="+mj-lt"/>
              <a:buAutoNum type="arabicPeriod"/>
            </a:pPr>
            <a:r>
              <a:rPr lang="pt-BR" b="0" i="0" dirty="0">
                <a:solidFill>
                  <a:srgbClr val="374151"/>
                </a:solidFill>
                <a:effectLst/>
                <a:latin typeface="Söhne"/>
              </a:rPr>
              <a:t>LR (Link Register)</a:t>
            </a:r>
          </a:p>
          <a:p>
            <a:pPr algn="l">
              <a:buFont typeface="+mj-lt"/>
              <a:buAutoNum type="arabicPeriod"/>
            </a:pPr>
            <a:r>
              <a:rPr lang="pt-BR" b="0" i="0" dirty="0">
                <a:solidFill>
                  <a:srgbClr val="374151"/>
                </a:solidFill>
                <a:effectLst/>
                <a:latin typeface="Söhne"/>
              </a:rPr>
              <a:t>PC (Program Counter)</a:t>
            </a:r>
          </a:p>
          <a:p>
            <a:pPr algn="l">
              <a:buFont typeface="+mj-lt"/>
              <a:buAutoNum type="arabicPeriod"/>
            </a:pPr>
            <a:r>
              <a:rPr lang="pt-BR" b="0" i="0" dirty="0">
                <a:solidFill>
                  <a:srgbClr val="374151"/>
                </a:solidFill>
                <a:effectLst/>
                <a:latin typeface="Söhne"/>
              </a:rPr>
              <a:t>PSR (Program Status Register)</a:t>
            </a:r>
          </a:p>
        </p:txBody>
      </p:sp>
    </p:spTree>
    <p:extLst>
      <p:ext uri="{BB962C8B-B14F-4D97-AF65-F5344CB8AC3E}">
        <p14:creationId xmlns:p14="http://schemas.microsoft.com/office/powerpoint/2010/main" val="37226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8D6E4E-07DA-A3C1-D0C8-B07A4F8E9E19}"/>
              </a:ext>
            </a:extLst>
          </p:cNvPr>
          <p:cNvSpPr txBox="1"/>
          <p:nvPr/>
        </p:nvSpPr>
        <p:spPr>
          <a:xfrm>
            <a:off x="254000" y="612844"/>
            <a:ext cx="11308080" cy="5632311"/>
          </a:xfrm>
          <a:prstGeom prst="rect">
            <a:avLst/>
          </a:prstGeom>
          <a:noFill/>
        </p:spPr>
        <p:txBody>
          <a:bodyPr wrap="square">
            <a:spAutoFit/>
          </a:bodyPr>
          <a:lstStyle/>
          <a:p>
            <a:r>
              <a:rPr lang="de-DE" sz="2000" b="1" dirty="0"/>
              <a:t>R0-R3 (Registers 0 to 3):</a:t>
            </a:r>
          </a:p>
          <a:p>
            <a:r>
              <a:rPr lang="de-DE" sz="2000" dirty="0"/>
              <a:t>General registers used to store data and intermediate results.</a:t>
            </a:r>
          </a:p>
          <a:p>
            <a:endParaRPr lang="de-DE" sz="2000" dirty="0"/>
          </a:p>
          <a:p>
            <a:r>
              <a:rPr lang="de-DE" sz="2000" b="1" dirty="0"/>
              <a:t>R12 (Register 12):</a:t>
            </a:r>
          </a:p>
          <a:p>
            <a:r>
              <a:rPr lang="de-DE" sz="2000" dirty="0"/>
              <a:t>Also a general register used to store data and intermediate results.</a:t>
            </a:r>
          </a:p>
          <a:p>
            <a:endParaRPr lang="de-DE" sz="2000" dirty="0"/>
          </a:p>
          <a:p>
            <a:r>
              <a:rPr lang="de-DE" sz="2000" b="1" dirty="0"/>
              <a:t>LR (Link Register):</a:t>
            </a:r>
          </a:p>
          <a:p>
            <a:r>
              <a:rPr lang="de-DE" sz="2000" dirty="0"/>
              <a:t>The link register stores the return address of the current program so that normal program flow can be restored after the execution of a subprogram or an exception.</a:t>
            </a:r>
          </a:p>
          <a:p>
            <a:endParaRPr lang="de-DE" sz="2000" dirty="0"/>
          </a:p>
          <a:p>
            <a:r>
              <a:rPr lang="de-DE" sz="2000" b="1" dirty="0"/>
              <a:t>PC (Program Counter):</a:t>
            </a:r>
          </a:p>
          <a:p>
            <a:r>
              <a:rPr lang="de-DE" sz="2000" dirty="0"/>
              <a:t>The program counter is a register that contains the address of the next instruction to be executed in the program code. When an exception occurs, the PC is set to the address of the exception handler.</a:t>
            </a:r>
          </a:p>
          <a:p>
            <a:endParaRPr lang="de-DE" sz="2000" dirty="0"/>
          </a:p>
          <a:p>
            <a:r>
              <a:rPr lang="de-DE" sz="2000" b="1" dirty="0"/>
              <a:t>PSR (Program Status Register):</a:t>
            </a:r>
          </a:p>
          <a:p>
            <a:r>
              <a:rPr lang="de-DE" sz="2000" dirty="0"/>
              <a:t>The Program Status Register contains status information about the status of the processor. This includes flags for the status bits (such as Z, N, C, V), the execution mode (thread or handler mode), the state of the interrupt (enabled or disabled), and other status information.</a:t>
            </a:r>
          </a:p>
        </p:txBody>
      </p:sp>
    </p:spTree>
    <p:extLst>
      <p:ext uri="{BB962C8B-B14F-4D97-AF65-F5344CB8AC3E}">
        <p14:creationId xmlns:p14="http://schemas.microsoft.com/office/powerpoint/2010/main" val="4236277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4DF41-2661-428F-DD51-1EBB7F05202F}"/>
              </a:ext>
            </a:extLst>
          </p:cNvPr>
          <p:cNvPicPr>
            <a:picLocks noChangeAspect="1"/>
          </p:cNvPicPr>
          <p:nvPr/>
        </p:nvPicPr>
        <p:blipFill>
          <a:blip r:embed="rId2"/>
          <a:stretch>
            <a:fillRect/>
          </a:stretch>
        </p:blipFill>
        <p:spPr>
          <a:xfrm>
            <a:off x="1127197" y="2605905"/>
            <a:ext cx="5646909" cy="3109229"/>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DC8B98D1-7433-5421-4F6D-2BA88F23FDA1}"/>
              </a:ext>
            </a:extLst>
          </p:cNvPr>
          <p:cNvPicPr>
            <a:picLocks noChangeAspect="1"/>
          </p:cNvPicPr>
          <p:nvPr/>
        </p:nvPicPr>
        <p:blipFill>
          <a:blip r:embed="rId3"/>
          <a:stretch>
            <a:fillRect/>
          </a:stretch>
        </p:blipFill>
        <p:spPr>
          <a:xfrm>
            <a:off x="662361" y="629988"/>
            <a:ext cx="6027942" cy="1554615"/>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7F4E913A-3346-22B7-CA6A-3842A120722F}"/>
              </a:ext>
            </a:extLst>
          </p:cNvPr>
          <p:cNvPicPr>
            <a:picLocks noChangeAspect="1"/>
          </p:cNvPicPr>
          <p:nvPr/>
        </p:nvPicPr>
        <p:blipFill>
          <a:blip r:embed="rId4"/>
          <a:stretch>
            <a:fillRect/>
          </a:stretch>
        </p:blipFill>
        <p:spPr>
          <a:xfrm>
            <a:off x="2844116" y="4620053"/>
            <a:ext cx="8451312" cy="1607959"/>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44A2CF22-EE9B-F221-0512-2464A24A91E0}"/>
              </a:ext>
            </a:extLst>
          </p:cNvPr>
          <p:cNvSpPr txBox="1"/>
          <p:nvPr/>
        </p:nvSpPr>
        <p:spPr>
          <a:xfrm>
            <a:off x="7520062" y="1479574"/>
            <a:ext cx="3535865" cy="830997"/>
          </a:xfrm>
          <a:prstGeom prst="rect">
            <a:avLst/>
          </a:prstGeom>
          <a:noFill/>
        </p:spPr>
        <p:txBody>
          <a:bodyPr wrap="square" rtlCol="0">
            <a:spAutoFit/>
          </a:bodyPr>
          <a:lstStyle/>
          <a:p>
            <a:r>
              <a:rPr lang="de-DE" dirty="0"/>
              <a:t>Adding a „Bus Fault Exception Test“ command</a:t>
            </a:r>
          </a:p>
        </p:txBody>
      </p:sp>
      <p:pic>
        <p:nvPicPr>
          <p:cNvPr id="6" name="Picture 5">
            <a:extLst>
              <a:ext uri="{FF2B5EF4-FFF2-40B4-BE49-F238E27FC236}">
                <a16:creationId xmlns:a16="http://schemas.microsoft.com/office/drawing/2014/main" id="{AF114987-A937-7FED-758B-4D63D2391284}"/>
              </a:ext>
            </a:extLst>
          </p:cNvPr>
          <p:cNvPicPr>
            <a:picLocks noChangeAspect="1"/>
          </p:cNvPicPr>
          <p:nvPr/>
        </p:nvPicPr>
        <p:blipFill>
          <a:blip r:embed="rId5"/>
          <a:stretch>
            <a:fillRect/>
          </a:stretch>
        </p:blipFill>
        <p:spPr>
          <a:xfrm>
            <a:off x="5873677" y="2505093"/>
            <a:ext cx="2918713" cy="1988992"/>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F1095991-D4F4-ED4B-2781-4F198C309B3F}"/>
              </a:ext>
            </a:extLst>
          </p:cNvPr>
          <p:cNvPicPr>
            <a:picLocks noChangeAspect="1"/>
          </p:cNvPicPr>
          <p:nvPr/>
        </p:nvPicPr>
        <p:blipFill>
          <a:blip r:embed="rId6"/>
          <a:stretch>
            <a:fillRect/>
          </a:stretch>
        </p:blipFill>
        <p:spPr>
          <a:xfrm>
            <a:off x="9073506" y="2514476"/>
            <a:ext cx="3033023" cy="161558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85984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AAB99A-7653-534B-5127-559796365742}"/>
              </a:ext>
            </a:extLst>
          </p:cNvPr>
          <p:cNvPicPr>
            <a:picLocks noChangeAspect="1"/>
          </p:cNvPicPr>
          <p:nvPr/>
        </p:nvPicPr>
        <p:blipFill>
          <a:blip r:embed="rId2"/>
          <a:stretch>
            <a:fillRect/>
          </a:stretch>
        </p:blipFill>
        <p:spPr>
          <a:xfrm>
            <a:off x="462577" y="1512340"/>
            <a:ext cx="5768840" cy="1310754"/>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121D9808-BC5F-D2BF-22C2-0FD3CF2F8F7C}"/>
              </a:ext>
            </a:extLst>
          </p:cNvPr>
          <p:cNvPicPr>
            <a:picLocks noChangeAspect="1"/>
          </p:cNvPicPr>
          <p:nvPr/>
        </p:nvPicPr>
        <p:blipFill>
          <a:blip r:embed="rId3"/>
          <a:stretch>
            <a:fillRect/>
          </a:stretch>
        </p:blipFill>
        <p:spPr>
          <a:xfrm>
            <a:off x="260630" y="3621990"/>
            <a:ext cx="6172735" cy="1889924"/>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4865CB8B-79E1-3280-5A0D-334E6C41C9F5}"/>
              </a:ext>
            </a:extLst>
          </p:cNvPr>
          <p:cNvPicPr>
            <a:picLocks noChangeAspect="1"/>
          </p:cNvPicPr>
          <p:nvPr/>
        </p:nvPicPr>
        <p:blipFill>
          <a:blip r:embed="rId4"/>
          <a:stretch>
            <a:fillRect/>
          </a:stretch>
        </p:blipFill>
        <p:spPr>
          <a:xfrm>
            <a:off x="6602892" y="1638145"/>
            <a:ext cx="5464013" cy="3581710"/>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BF4627AF-22F0-683E-100C-C4206B7BB2FC}"/>
              </a:ext>
            </a:extLst>
          </p:cNvPr>
          <p:cNvSpPr txBox="1"/>
          <p:nvPr/>
        </p:nvSpPr>
        <p:spPr>
          <a:xfrm>
            <a:off x="1292809" y="5801789"/>
            <a:ext cx="4101507" cy="830997"/>
          </a:xfrm>
          <a:prstGeom prst="rect">
            <a:avLst/>
          </a:prstGeom>
          <a:noFill/>
        </p:spPr>
        <p:txBody>
          <a:bodyPr wrap="none" rtlCol="0">
            <a:spAutoFit/>
          </a:bodyPr>
          <a:lstStyle/>
          <a:p>
            <a:r>
              <a:rPr lang="de-DE" b="1" dirty="0">
                <a:latin typeface="Courier New" panose="02070309020205020404" pitchFamily="49" charset="0"/>
                <a:cs typeface="Courier New" panose="02070309020205020404" pitchFamily="49" charset="0"/>
              </a:rPr>
              <a:t>readelf –s x.elf</a:t>
            </a:r>
          </a:p>
          <a:p>
            <a:r>
              <a:rPr lang="de-DE" dirty="0"/>
              <a:t>Creates Disassembly Listing File</a:t>
            </a:r>
          </a:p>
        </p:txBody>
      </p:sp>
      <p:sp>
        <p:nvSpPr>
          <p:cNvPr id="3" name="Rectangle 2">
            <a:extLst>
              <a:ext uri="{FF2B5EF4-FFF2-40B4-BE49-F238E27FC236}">
                <a16:creationId xmlns:a16="http://schemas.microsoft.com/office/drawing/2014/main" id="{3174B965-C394-872B-45AC-BA1AFFF11252}"/>
              </a:ext>
            </a:extLst>
          </p:cNvPr>
          <p:cNvSpPr/>
          <p:nvPr/>
        </p:nvSpPr>
        <p:spPr>
          <a:xfrm>
            <a:off x="2798618" y="2559190"/>
            <a:ext cx="1089891" cy="26390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5" name="Straight Arrow Connector 4">
            <a:extLst>
              <a:ext uri="{FF2B5EF4-FFF2-40B4-BE49-F238E27FC236}">
                <a16:creationId xmlns:a16="http://schemas.microsoft.com/office/drawing/2014/main" id="{F184D7E2-77D2-1015-FB85-F163805A0B44}"/>
              </a:ext>
            </a:extLst>
          </p:cNvPr>
          <p:cNvCxnSpPr/>
          <p:nvPr/>
        </p:nvCxnSpPr>
        <p:spPr>
          <a:xfrm>
            <a:off x="3888509" y="2823094"/>
            <a:ext cx="2937164" cy="168425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Rectangle 5">
            <a:extLst>
              <a:ext uri="{FF2B5EF4-FFF2-40B4-BE49-F238E27FC236}">
                <a16:creationId xmlns:a16="http://schemas.microsoft.com/office/drawing/2014/main" id="{3939BFB5-3C95-E059-9264-E7B8C8FCCFFF}"/>
              </a:ext>
            </a:extLst>
          </p:cNvPr>
          <p:cNvSpPr/>
          <p:nvPr/>
        </p:nvSpPr>
        <p:spPr>
          <a:xfrm>
            <a:off x="6825673" y="2608219"/>
            <a:ext cx="2831676" cy="214875"/>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TextBox 7">
            <a:extLst>
              <a:ext uri="{FF2B5EF4-FFF2-40B4-BE49-F238E27FC236}">
                <a16:creationId xmlns:a16="http://schemas.microsoft.com/office/drawing/2014/main" id="{09AAF5B9-C96F-A111-2F4B-25E731B1BF4A}"/>
              </a:ext>
            </a:extLst>
          </p:cNvPr>
          <p:cNvSpPr txBox="1"/>
          <p:nvPr/>
        </p:nvSpPr>
        <p:spPr>
          <a:xfrm>
            <a:off x="6831781" y="5831148"/>
            <a:ext cx="3134191" cy="830997"/>
          </a:xfrm>
          <a:prstGeom prst="rect">
            <a:avLst/>
          </a:prstGeom>
          <a:noFill/>
        </p:spPr>
        <p:txBody>
          <a:bodyPr wrap="none" rtlCol="0">
            <a:spAutoFit/>
          </a:bodyPr>
          <a:lstStyle/>
          <a:p>
            <a:r>
              <a:rPr lang="de-DE" b="1" dirty="0">
                <a:latin typeface="Courier New" panose="02070309020205020404" pitchFamily="49" charset="0"/>
                <a:cs typeface="Courier New" panose="02070309020205020404" pitchFamily="49" charset="0"/>
              </a:rPr>
              <a:t>objdump –S x.elf</a:t>
            </a:r>
          </a:p>
          <a:p>
            <a:r>
              <a:rPr lang="de-DE" dirty="0"/>
              <a:t>Create Symbol List</a:t>
            </a:r>
          </a:p>
        </p:txBody>
      </p:sp>
    </p:spTree>
    <p:extLst>
      <p:ext uri="{BB962C8B-B14F-4D97-AF65-F5344CB8AC3E}">
        <p14:creationId xmlns:p14="http://schemas.microsoft.com/office/powerpoint/2010/main" val="212044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8D1B-D52B-560C-E838-EB0FAB276472}"/>
              </a:ext>
            </a:extLst>
          </p:cNvPr>
          <p:cNvSpPr>
            <a:spLocks noGrp="1"/>
          </p:cNvSpPr>
          <p:nvPr>
            <p:ph type="title"/>
          </p:nvPr>
        </p:nvSpPr>
        <p:spPr/>
        <p:txBody>
          <a:bodyPr/>
          <a:lstStyle/>
          <a:p>
            <a:r>
              <a:rPr lang="de-DE" dirty="0"/>
              <a:t>Firmware State Machine</a:t>
            </a:r>
          </a:p>
        </p:txBody>
      </p:sp>
      <p:sp>
        <p:nvSpPr>
          <p:cNvPr id="3" name="Text Placeholder 2">
            <a:extLst>
              <a:ext uri="{FF2B5EF4-FFF2-40B4-BE49-F238E27FC236}">
                <a16:creationId xmlns:a16="http://schemas.microsoft.com/office/drawing/2014/main" id="{BAEEB9FF-C876-8400-D8C2-B8951BDA3DE4}"/>
              </a:ext>
            </a:extLst>
          </p:cNvPr>
          <p:cNvSpPr>
            <a:spLocks noGrp="1"/>
          </p:cNvSpPr>
          <p:nvPr>
            <p:ph type="body" idx="1"/>
          </p:nvPr>
        </p:nvSpPr>
        <p:spPr/>
        <p:txBody>
          <a:bodyPr/>
          <a:lstStyle/>
          <a:p>
            <a:r>
              <a:rPr lang="en-US" dirty="0"/>
              <a:t>And how you can observe that</a:t>
            </a:r>
            <a:endParaRPr lang="de-DE" dirty="0"/>
          </a:p>
        </p:txBody>
      </p:sp>
    </p:spTree>
    <p:extLst>
      <p:ext uri="{BB962C8B-B14F-4D97-AF65-F5344CB8AC3E}">
        <p14:creationId xmlns:p14="http://schemas.microsoft.com/office/powerpoint/2010/main" val="2398015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A0CC9-77A7-D9DF-25DD-08A813E76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4BB6E0-D749-5CAA-33A3-6E4AA77A65F3}"/>
              </a:ext>
            </a:extLst>
          </p:cNvPr>
          <p:cNvSpPr>
            <a:spLocks noGrp="1"/>
          </p:cNvSpPr>
          <p:nvPr>
            <p:ph type="title"/>
          </p:nvPr>
        </p:nvSpPr>
        <p:spPr>
          <a:xfrm>
            <a:off x="355509" y="96296"/>
            <a:ext cx="11748507" cy="777240"/>
          </a:xfrm>
        </p:spPr>
        <p:txBody>
          <a:bodyPr/>
          <a:lstStyle/>
          <a:p>
            <a:r>
              <a:rPr lang="de-DE" dirty="0"/>
              <a:t>Node 0 sends a cyclic Beacon Frame (PLCA Mode)</a:t>
            </a:r>
          </a:p>
        </p:txBody>
      </p:sp>
      <p:pic>
        <p:nvPicPr>
          <p:cNvPr id="7" name="Picture 6">
            <a:extLst>
              <a:ext uri="{FF2B5EF4-FFF2-40B4-BE49-F238E27FC236}">
                <a16:creationId xmlns:a16="http://schemas.microsoft.com/office/drawing/2014/main" id="{E67B6AF3-DF78-1F61-3DDB-77863D06F2C6}"/>
              </a:ext>
            </a:extLst>
          </p:cNvPr>
          <p:cNvPicPr>
            <a:picLocks noChangeAspect="1"/>
          </p:cNvPicPr>
          <p:nvPr/>
        </p:nvPicPr>
        <p:blipFill>
          <a:blip r:embed="rId2"/>
          <a:stretch>
            <a:fillRect/>
          </a:stretch>
        </p:blipFill>
        <p:spPr>
          <a:xfrm>
            <a:off x="738918" y="1071032"/>
            <a:ext cx="11088061" cy="2057578"/>
          </a:xfrm>
          <a:prstGeom prst="rect">
            <a:avLst/>
          </a:prstGeom>
        </p:spPr>
      </p:pic>
      <p:grpSp>
        <p:nvGrpSpPr>
          <p:cNvPr id="8" name="Group 7">
            <a:extLst>
              <a:ext uri="{FF2B5EF4-FFF2-40B4-BE49-F238E27FC236}">
                <a16:creationId xmlns:a16="http://schemas.microsoft.com/office/drawing/2014/main" id="{0661FA49-BA69-8064-4425-BC1DEF835331}"/>
              </a:ext>
            </a:extLst>
          </p:cNvPr>
          <p:cNvGrpSpPr/>
          <p:nvPr/>
        </p:nvGrpSpPr>
        <p:grpSpPr>
          <a:xfrm>
            <a:off x="2171240" y="3619499"/>
            <a:ext cx="6058425" cy="3142205"/>
            <a:chOff x="3066787" y="2746951"/>
            <a:chExt cx="6058425" cy="3142205"/>
          </a:xfrm>
        </p:grpSpPr>
        <p:pic>
          <p:nvPicPr>
            <p:cNvPr id="9" name="Picture 8">
              <a:extLst>
                <a:ext uri="{FF2B5EF4-FFF2-40B4-BE49-F238E27FC236}">
                  <a16:creationId xmlns:a16="http://schemas.microsoft.com/office/drawing/2014/main" id="{19B52517-E2FC-8B68-6BF2-08ED00250194}"/>
                </a:ext>
              </a:extLst>
            </p:cNvPr>
            <p:cNvPicPr>
              <a:picLocks noChangeAspect="1"/>
            </p:cNvPicPr>
            <p:nvPr/>
          </p:nvPicPr>
          <p:blipFill>
            <a:blip r:embed="rId3"/>
            <a:stretch>
              <a:fillRect/>
            </a:stretch>
          </p:blipFill>
          <p:spPr>
            <a:xfrm>
              <a:off x="3066787" y="2746951"/>
              <a:ext cx="6058425" cy="1364098"/>
            </a:xfrm>
            <a:prstGeom prst="rect">
              <a:avLst/>
            </a:prstGeom>
          </p:spPr>
        </p:pic>
        <p:cxnSp>
          <p:nvCxnSpPr>
            <p:cNvPr id="10" name="Straight Connector 9">
              <a:extLst>
                <a:ext uri="{FF2B5EF4-FFF2-40B4-BE49-F238E27FC236}">
                  <a16:creationId xmlns:a16="http://schemas.microsoft.com/office/drawing/2014/main" id="{ADCDD7BD-A096-BE5B-5BCD-CFA44F797BAC}"/>
                </a:ext>
              </a:extLst>
            </p:cNvPr>
            <p:cNvCxnSpPr>
              <a:cxnSpLocks/>
            </p:cNvCxnSpPr>
            <p:nvPr/>
          </p:nvCxnSpPr>
          <p:spPr>
            <a:xfrm flipV="1">
              <a:off x="3497801" y="2814221"/>
              <a:ext cx="0" cy="2737985"/>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DA3D0F9-EF90-A021-E30F-31A7B2EA0ADA}"/>
                </a:ext>
              </a:extLst>
            </p:cNvPr>
            <p:cNvCxnSpPr>
              <a:cxnSpLocks/>
            </p:cNvCxnSpPr>
            <p:nvPr/>
          </p:nvCxnSpPr>
          <p:spPr>
            <a:xfrm flipV="1">
              <a:off x="8532920" y="2746951"/>
              <a:ext cx="9874" cy="2253151"/>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ED6F597-B100-F6E4-3819-AD7481B8698C}"/>
                </a:ext>
              </a:extLst>
            </p:cNvPr>
            <p:cNvSpPr txBox="1"/>
            <p:nvPr/>
          </p:nvSpPr>
          <p:spPr>
            <a:xfrm>
              <a:off x="5628446" y="4815436"/>
              <a:ext cx="805029" cy="369332"/>
            </a:xfrm>
            <a:prstGeom prst="rect">
              <a:avLst/>
            </a:prstGeom>
            <a:noFill/>
          </p:spPr>
          <p:txBody>
            <a:bodyPr wrap="none" rtlCol="0">
              <a:spAutoFit/>
            </a:bodyPr>
            <a:lstStyle/>
            <a:p>
              <a:r>
                <a:rPr lang="de-DE" dirty="0"/>
                <a:t>29,2us</a:t>
              </a:r>
            </a:p>
          </p:txBody>
        </p:sp>
        <p:cxnSp>
          <p:nvCxnSpPr>
            <p:cNvPr id="13" name="Straight Arrow Connector 12">
              <a:extLst>
                <a:ext uri="{FF2B5EF4-FFF2-40B4-BE49-F238E27FC236}">
                  <a16:creationId xmlns:a16="http://schemas.microsoft.com/office/drawing/2014/main" id="{4211A11F-CC16-AD1F-F459-E6948CDC0273}"/>
                </a:ext>
              </a:extLst>
            </p:cNvPr>
            <p:cNvCxnSpPr/>
            <p:nvPr/>
          </p:nvCxnSpPr>
          <p:spPr>
            <a:xfrm>
              <a:off x="6525087" y="5000102"/>
              <a:ext cx="20078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E9D369F-3B75-B702-D3A8-78E3A66B0E5E}"/>
                </a:ext>
              </a:extLst>
            </p:cNvPr>
            <p:cNvCxnSpPr>
              <a:cxnSpLocks/>
              <a:stCxn id="12" idx="1"/>
            </p:cNvCxnSpPr>
            <p:nvPr/>
          </p:nvCxnSpPr>
          <p:spPr>
            <a:xfrm flipH="1">
              <a:off x="3497801" y="5000102"/>
              <a:ext cx="21306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93B411B-A2D7-6EA3-01B8-C7FDF0829271}"/>
                </a:ext>
              </a:extLst>
            </p:cNvPr>
            <p:cNvCxnSpPr>
              <a:cxnSpLocks/>
            </p:cNvCxnSpPr>
            <p:nvPr/>
          </p:nvCxnSpPr>
          <p:spPr>
            <a:xfrm flipV="1">
              <a:off x="3872143" y="2814221"/>
              <a:ext cx="0" cy="2737985"/>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A0D2EE5-94DD-EE67-F9FF-3124941A7A7D}"/>
                </a:ext>
              </a:extLst>
            </p:cNvPr>
            <p:cNvSpPr txBox="1"/>
            <p:nvPr/>
          </p:nvSpPr>
          <p:spPr>
            <a:xfrm>
              <a:off x="3268462" y="5519824"/>
              <a:ext cx="922047" cy="369332"/>
            </a:xfrm>
            <a:prstGeom prst="rect">
              <a:avLst/>
            </a:prstGeom>
            <a:noFill/>
          </p:spPr>
          <p:txBody>
            <a:bodyPr wrap="none" rtlCol="0">
              <a:spAutoFit/>
            </a:bodyPr>
            <a:lstStyle/>
            <a:p>
              <a:r>
                <a:rPr lang="de-DE" dirty="0"/>
                <a:t>2,128us</a:t>
              </a:r>
            </a:p>
          </p:txBody>
        </p:sp>
        <p:cxnSp>
          <p:nvCxnSpPr>
            <p:cNvPr id="17" name="Straight Arrow Connector 16">
              <a:extLst>
                <a:ext uri="{FF2B5EF4-FFF2-40B4-BE49-F238E27FC236}">
                  <a16:creationId xmlns:a16="http://schemas.microsoft.com/office/drawing/2014/main" id="{88E14236-63A4-0198-3D81-FD2E48F12D13}"/>
                </a:ext>
              </a:extLst>
            </p:cNvPr>
            <p:cNvCxnSpPr/>
            <p:nvPr/>
          </p:nvCxnSpPr>
          <p:spPr>
            <a:xfrm>
              <a:off x="3497801" y="5530789"/>
              <a:ext cx="37434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6DE8C45-22CC-8212-1300-B187496A5413}"/>
                </a:ext>
              </a:extLst>
            </p:cNvPr>
            <p:cNvSpPr txBox="1"/>
            <p:nvPr/>
          </p:nvSpPr>
          <p:spPr>
            <a:xfrm>
              <a:off x="5584056" y="4463243"/>
              <a:ext cx="922047" cy="369332"/>
            </a:xfrm>
            <a:prstGeom prst="rect">
              <a:avLst/>
            </a:prstGeom>
            <a:noFill/>
          </p:spPr>
          <p:txBody>
            <a:bodyPr wrap="none" rtlCol="0">
              <a:spAutoFit/>
            </a:bodyPr>
            <a:lstStyle/>
            <a:p>
              <a:r>
                <a:rPr lang="de-DE" dirty="0"/>
                <a:t>27,07us</a:t>
              </a:r>
            </a:p>
          </p:txBody>
        </p:sp>
        <p:cxnSp>
          <p:nvCxnSpPr>
            <p:cNvPr id="19" name="Straight Arrow Connector 18">
              <a:extLst>
                <a:ext uri="{FF2B5EF4-FFF2-40B4-BE49-F238E27FC236}">
                  <a16:creationId xmlns:a16="http://schemas.microsoft.com/office/drawing/2014/main" id="{82F86F29-84E9-325F-8497-7308BE64AD2D}"/>
                </a:ext>
              </a:extLst>
            </p:cNvPr>
            <p:cNvCxnSpPr>
              <a:cxnSpLocks/>
            </p:cNvCxnSpPr>
            <p:nvPr/>
          </p:nvCxnSpPr>
          <p:spPr>
            <a:xfrm flipH="1">
              <a:off x="3872143" y="4647909"/>
              <a:ext cx="17489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3EF2F23-B609-98F2-E05D-29399D46EC0B}"/>
                </a:ext>
              </a:extLst>
            </p:cNvPr>
            <p:cNvCxnSpPr/>
            <p:nvPr/>
          </p:nvCxnSpPr>
          <p:spPr>
            <a:xfrm>
              <a:off x="6525087" y="4647909"/>
              <a:ext cx="20078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F93C90ED-D18E-FB10-CB8F-F90AFE46D663}"/>
                </a:ext>
              </a:extLst>
            </p:cNvPr>
            <p:cNvSpPr/>
            <p:nvPr/>
          </p:nvSpPr>
          <p:spPr>
            <a:xfrm>
              <a:off x="3881817"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22" name="Rectangle: Rounded Corners 21">
              <a:extLst>
                <a:ext uri="{FF2B5EF4-FFF2-40B4-BE49-F238E27FC236}">
                  <a16:creationId xmlns:a16="http://schemas.microsoft.com/office/drawing/2014/main" id="{8008BD42-7CDF-7255-35E8-B31DA1A92C9D}"/>
                </a:ext>
              </a:extLst>
            </p:cNvPr>
            <p:cNvSpPr/>
            <p:nvPr/>
          </p:nvSpPr>
          <p:spPr>
            <a:xfrm>
              <a:off x="4469412"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a:t>
              </a:r>
            </a:p>
          </p:txBody>
        </p:sp>
        <p:sp>
          <p:nvSpPr>
            <p:cNvPr id="23" name="Rectangle: Rounded Corners 22">
              <a:extLst>
                <a:ext uri="{FF2B5EF4-FFF2-40B4-BE49-F238E27FC236}">
                  <a16:creationId xmlns:a16="http://schemas.microsoft.com/office/drawing/2014/main" id="{D92E16A7-3E0D-B2B8-12D4-D9F1DB3EE8B9}"/>
                </a:ext>
              </a:extLst>
            </p:cNvPr>
            <p:cNvSpPr/>
            <p:nvPr/>
          </p:nvSpPr>
          <p:spPr>
            <a:xfrm>
              <a:off x="5062552" y="327802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a:t>
              </a:r>
            </a:p>
          </p:txBody>
        </p:sp>
        <p:sp>
          <p:nvSpPr>
            <p:cNvPr id="24" name="Rectangle: Rounded Corners 23">
              <a:extLst>
                <a:ext uri="{FF2B5EF4-FFF2-40B4-BE49-F238E27FC236}">
                  <a16:creationId xmlns:a16="http://schemas.microsoft.com/office/drawing/2014/main" id="{1BEFC9B0-1CEF-50C9-C4C3-75FF2725EB42}"/>
                </a:ext>
              </a:extLst>
            </p:cNvPr>
            <p:cNvSpPr/>
            <p:nvPr/>
          </p:nvSpPr>
          <p:spPr>
            <a:xfrm>
              <a:off x="5650147" y="3288940"/>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3</a:t>
              </a:r>
            </a:p>
          </p:txBody>
        </p:sp>
        <p:sp>
          <p:nvSpPr>
            <p:cNvPr id="25" name="Rectangle: Rounded Corners 24">
              <a:extLst>
                <a:ext uri="{FF2B5EF4-FFF2-40B4-BE49-F238E27FC236}">
                  <a16:creationId xmlns:a16="http://schemas.microsoft.com/office/drawing/2014/main" id="{132624C4-2BA3-CD0C-00CF-7A3C83B892E3}"/>
                </a:ext>
              </a:extLst>
            </p:cNvPr>
            <p:cNvSpPr/>
            <p:nvPr/>
          </p:nvSpPr>
          <p:spPr>
            <a:xfrm>
              <a:off x="6237742"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4</a:t>
              </a:r>
            </a:p>
          </p:txBody>
        </p:sp>
        <p:sp>
          <p:nvSpPr>
            <p:cNvPr id="26" name="Rectangle: Rounded Corners 25">
              <a:extLst>
                <a:ext uri="{FF2B5EF4-FFF2-40B4-BE49-F238E27FC236}">
                  <a16:creationId xmlns:a16="http://schemas.microsoft.com/office/drawing/2014/main" id="{3FB474BB-07CC-8FAC-291A-A4D75ED4AB82}"/>
                </a:ext>
              </a:extLst>
            </p:cNvPr>
            <p:cNvSpPr/>
            <p:nvPr/>
          </p:nvSpPr>
          <p:spPr>
            <a:xfrm>
              <a:off x="6825337"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a:t>
              </a:r>
            </a:p>
          </p:txBody>
        </p:sp>
        <p:sp>
          <p:nvSpPr>
            <p:cNvPr id="27" name="Rectangle: Rounded Corners 26">
              <a:extLst>
                <a:ext uri="{FF2B5EF4-FFF2-40B4-BE49-F238E27FC236}">
                  <a16:creationId xmlns:a16="http://schemas.microsoft.com/office/drawing/2014/main" id="{733169CD-EFC6-BF54-C008-4F36979D6FEE}"/>
                </a:ext>
              </a:extLst>
            </p:cNvPr>
            <p:cNvSpPr/>
            <p:nvPr/>
          </p:nvSpPr>
          <p:spPr>
            <a:xfrm>
              <a:off x="7418477" y="327802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6</a:t>
              </a:r>
            </a:p>
          </p:txBody>
        </p:sp>
        <p:sp>
          <p:nvSpPr>
            <p:cNvPr id="28" name="Rectangle: Rounded Corners 27">
              <a:extLst>
                <a:ext uri="{FF2B5EF4-FFF2-40B4-BE49-F238E27FC236}">
                  <a16:creationId xmlns:a16="http://schemas.microsoft.com/office/drawing/2014/main" id="{A4BDC7BF-5EB2-EFC9-64EC-B7920BDC5713}"/>
                </a:ext>
              </a:extLst>
            </p:cNvPr>
            <p:cNvSpPr/>
            <p:nvPr/>
          </p:nvSpPr>
          <p:spPr>
            <a:xfrm>
              <a:off x="8006072" y="3288940"/>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7</a:t>
              </a:r>
            </a:p>
          </p:txBody>
        </p:sp>
      </p:grpSp>
      <p:cxnSp>
        <p:nvCxnSpPr>
          <p:cNvPr id="30" name="Straight Arrow Connector 29">
            <a:extLst>
              <a:ext uri="{FF2B5EF4-FFF2-40B4-BE49-F238E27FC236}">
                <a16:creationId xmlns:a16="http://schemas.microsoft.com/office/drawing/2014/main" id="{3C1ED712-EA7B-F909-39CA-9D1ACD486038}"/>
              </a:ext>
            </a:extLst>
          </p:cNvPr>
          <p:cNvCxnSpPr/>
          <p:nvPr/>
        </p:nvCxnSpPr>
        <p:spPr>
          <a:xfrm flipH="1">
            <a:off x="2602254" y="3128610"/>
            <a:ext cx="920738" cy="8400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A8F5B60-0A42-4205-1D48-67DFC3FC963A}"/>
              </a:ext>
            </a:extLst>
          </p:cNvPr>
          <p:cNvCxnSpPr/>
          <p:nvPr/>
        </p:nvCxnSpPr>
        <p:spPr>
          <a:xfrm>
            <a:off x="6055839" y="3128610"/>
            <a:ext cx="1504458" cy="8400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8B90AD3C-035D-7FB3-8310-AE219ABE78AB}"/>
              </a:ext>
            </a:extLst>
          </p:cNvPr>
          <p:cNvSpPr txBox="1"/>
          <p:nvPr/>
        </p:nvSpPr>
        <p:spPr>
          <a:xfrm>
            <a:off x="8691513" y="3619499"/>
            <a:ext cx="2983165" cy="2677656"/>
          </a:xfrm>
          <a:prstGeom prst="rect">
            <a:avLst/>
          </a:prstGeom>
          <a:noFill/>
        </p:spPr>
        <p:txBody>
          <a:bodyPr wrap="square" rtlCol="0">
            <a:spAutoFit/>
          </a:bodyPr>
          <a:lstStyle/>
          <a:p>
            <a:r>
              <a:rPr lang="de-DE" dirty="0"/>
              <a:t>In this case it is preconfigured for 8 Nodes. After the Beacon there are 8 Transmit Opportunities (Timeslots)</a:t>
            </a:r>
          </a:p>
        </p:txBody>
      </p:sp>
    </p:spTree>
    <p:extLst>
      <p:ext uri="{BB962C8B-B14F-4D97-AF65-F5344CB8AC3E}">
        <p14:creationId xmlns:p14="http://schemas.microsoft.com/office/powerpoint/2010/main" val="2156237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BE9B9-DEBB-6629-5314-88A5BBB7F5E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C9D3893-8508-AA08-C9FF-3E8376E1796F}"/>
              </a:ext>
            </a:extLst>
          </p:cNvPr>
          <p:cNvPicPr>
            <a:picLocks noChangeAspect="1"/>
          </p:cNvPicPr>
          <p:nvPr/>
        </p:nvPicPr>
        <p:blipFill>
          <a:blip r:embed="rId2"/>
          <a:stretch>
            <a:fillRect/>
          </a:stretch>
        </p:blipFill>
        <p:spPr>
          <a:xfrm>
            <a:off x="2172044" y="662505"/>
            <a:ext cx="7844736" cy="5225706"/>
          </a:xfrm>
          <a:prstGeom prst="rect">
            <a:avLst/>
          </a:prstGeom>
          <a:effectLst>
            <a:outerShdw blurRad="76200" dir="13500000" sy="23000" kx="1200000" algn="br" rotWithShape="0">
              <a:prstClr val="black">
                <a:alpha val="20000"/>
              </a:prstClr>
            </a:outerShdw>
          </a:effectLst>
        </p:spPr>
      </p:pic>
      <p:sp>
        <p:nvSpPr>
          <p:cNvPr id="7" name="Arrow: Curved Right 6">
            <a:extLst>
              <a:ext uri="{FF2B5EF4-FFF2-40B4-BE49-F238E27FC236}">
                <a16:creationId xmlns:a16="http://schemas.microsoft.com/office/drawing/2014/main" id="{9F862168-4F02-3F08-5DC2-F589C211AA93}"/>
              </a:ext>
            </a:extLst>
          </p:cNvPr>
          <p:cNvSpPr/>
          <p:nvPr/>
        </p:nvSpPr>
        <p:spPr>
          <a:xfrm flipH="1" flipV="1">
            <a:off x="8967957" y="3755254"/>
            <a:ext cx="601314" cy="439445"/>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9" name="Arrow: Curved Right 8">
            <a:extLst>
              <a:ext uri="{FF2B5EF4-FFF2-40B4-BE49-F238E27FC236}">
                <a16:creationId xmlns:a16="http://schemas.microsoft.com/office/drawing/2014/main" id="{100713C4-99AF-DAA2-62DB-5465E98245A4}"/>
              </a:ext>
            </a:extLst>
          </p:cNvPr>
          <p:cNvSpPr/>
          <p:nvPr/>
        </p:nvSpPr>
        <p:spPr>
          <a:xfrm>
            <a:off x="2243566" y="3230467"/>
            <a:ext cx="532661" cy="1412554"/>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5" name="Arrow: Curved Right 4">
            <a:extLst>
              <a:ext uri="{FF2B5EF4-FFF2-40B4-BE49-F238E27FC236}">
                <a16:creationId xmlns:a16="http://schemas.microsoft.com/office/drawing/2014/main" id="{F2F9027A-5AA5-C431-5C16-DB14E8A05111}"/>
              </a:ext>
            </a:extLst>
          </p:cNvPr>
          <p:cNvSpPr/>
          <p:nvPr/>
        </p:nvSpPr>
        <p:spPr>
          <a:xfrm flipH="1" flipV="1">
            <a:off x="7930750" y="4347099"/>
            <a:ext cx="601314" cy="439445"/>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3" name="Arrow: Left 2">
            <a:extLst>
              <a:ext uri="{FF2B5EF4-FFF2-40B4-BE49-F238E27FC236}">
                <a16:creationId xmlns:a16="http://schemas.microsoft.com/office/drawing/2014/main" id="{5E424BD8-689C-4CF1-7EF6-A022442B888A}"/>
              </a:ext>
            </a:extLst>
          </p:cNvPr>
          <p:cNvSpPr/>
          <p:nvPr/>
        </p:nvSpPr>
        <p:spPr>
          <a:xfrm>
            <a:off x="7640320" y="2174240"/>
            <a:ext cx="3982720" cy="439445"/>
          </a:xfrm>
          <a:prstGeom prst="lef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800" b="1" dirty="0">
                <a:solidFill>
                  <a:schemeClr val="tx1"/>
                </a:solidFill>
              </a:rPr>
              <a:t>Soft-Watchdog-Timeout</a:t>
            </a:r>
            <a:endParaRPr lang="de-DE" b="1" dirty="0">
              <a:solidFill>
                <a:schemeClr val="tx1"/>
              </a:solidFill>
            </a:endParaRPr>
          </a:p>
        </p:txBody>
      </p:sp>
      <p:pic>
        <p:nvPicPr>
          <p:cNvPr id="11" name="Picture 10">
            <a:extLst>
              <a:ext uri="{FF2B5EF4-FFF2-40B4-BE49-F238E27FC236}">
                <a16:creationId xmlns:a16="http://schemas.microsoft.com/office/drawing/2014/main" id="{5AD7B182-24EA-7239-B3B3-3AF66BA13ED2}"/>
              </a:ext>
            </a:extLst>
          </p:cNvPr>
          <p:cNvPicPr>
            <a:picLocks noChangeAspect="1"/>
          </p:cNvPicPr>
          <p:nvPr/>
        </p:nvPicPr>
        <p:blipFill>
          <a:blip r:embed="rId3"/>
          <a:stretch>
            <a:fillRect/>
          </a:stretch>
        </p:blipFill>
        <p:spPr>
          <a:xfrm>
            <a:off x="871927" y="6170095"/>
            <a:ext cx="8975801" cy="349863"/>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61CDB52E-61D1-60E0-1514-A27A3C34C8FD}"/>
              </a:ext>
            </a:extLst>
          </p:cNvPr>
          <p:cNvPicPr>
            <a:picLocks noChangeAspect="1"/>
          </p:cNvPicPr>
          <p:nvPr/>
        </p:nvPicPr>
        <p:blipFill>
          <a:blip r:embed="rId4"/>
          <a:stretch>
            <a:fillRect/>
          </a:stretch>
        </p:blipFill>
        <p:spPr>
          <a:xfrm>
            <a:off x="871927" y="1289061"/>
            <a:ext cx="4740051" cy="3055885"/>
          </a:xfrm>
          <a:prstGeom prst="rect">
            <a:avLst/>
          </a:prstGeom>
          <a:effectLst>
            <a:outerShdw blurRad="76200" dir="13500000" sy="23000" kx="1200000" algn="br" rotWithShape="0">
              <a:prstClr val="black">
                <a:alpha val="20000"/>
              </a:prstClr>
            </a:outerShdw>
          </a:effectLst>
        </p:spPr>
      </p:pic>
      <p:pic>
        <p:nvPicPr>
          <p:cNvPr id="10" name="Picture 9">
            <a:extLst>
              <a:ext uri="{FF2B5EF4-FFF2-40B4-BE49-F238E27FC236}">
                <a16:creationId xmlns:a16="http://schemas.microsoft.com/office/drawing/2014/main" id="{36735B42-8FDB-7E96-697C-81E179CA4BEA}"/>
              </a:ext>
            </a:extLst>
          </p:cNvPr>
          <p:cNvPicPr>
            <a:picLocks noChangeAspect="1"/>
          </p:cNvPicPr>
          <p:nvPr/>
        </p:nvPicPr>
        <p:blipFill>
          <a:blip r:embed="rId5"/>
          <a:stretch>
            <a:fillRect/>
          </a:stretch>
        </p:blipFill>
        <p:spPr>
          <a:xfrm>
            <a:off x="5381719" y="1675372"/>
            <a:ext cx="6241321" cy="3353091"/>
          </a:xfrm>
          <a:prstGeom prst="rect">
            <a:avLst/>
          </a:prstGeom>
          <a:effectLst>
            <a:outerShdw blurRad="76200" dir="13500000" sy="23000" kx="1200000" algn="br" rotWithShape="0">
              <a:prstClr val="black">
                <a:alpha val="20000"/>
              </a:prstClr>
            </a:outerShdw>
          </a:effectLst>
        </p:spPr>
      </p:pic>
      <p:sp>
        <p:nvSpPr>
          <p:cNvPr id="12" name="Arrow: Curved Right 11">
            <a:extLst>
              <a:ext uri="{FF2B5EF4-FFF2-40B4-BE49-F238E27FC236}">
                <a16:creationId xmlns:a16="http://schemas.microsoft.com/office/drawing/2014/main" id="{A200C7A8-399B-F83E-D2EE-A3915EC8F862}"/>
              </a:ext>
            </a:extLst>
          </p:cNvPr>
          <p:cNvSpPr/>
          <p:nvPr/>
        </p:nvSpPr>
        <p:spPr>
          <a:xfrm>
            <a:off x="2246859" y="2948583"/>
            <a:ext cx="532661" cy="806671"/>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Tree>
    <p:extLst>
      <p:ext uri="{BB962C8B-B14F-4D97-AF65-F5344CB8AC3E}">
        <p14:creationId xmlns:p14="http://schemas.microsoft.com/office/powerpoint/2010/main" val="39082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5" grpId="0" animBg="1"/>
      <p:bldP spid="5" grpId="1" animBg="1"/>
      <p:bldP spid="3" grpId="0" animBg="1"/>
      <p:bldP spid="3" grpId="1" animBg="1"/>
      <p:bldP spid="12" grpId="0" animBg="1"/>
      <p:bldP spid="1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4D7CAB3-5B5B-AE9F-3251-6117FC36E1BF}"/>
              </a:ext>
            </a:extLst>
          </p:cNvPr>
          <p:cNvPicPr>
            <a:picLocks noChangeAspect="1"/>
          </p:cNvPicPr>
          <p:nvPr/>
        </p:nvPicPr>
        <p:blipFill>
          <a:blip r:embed="rId2"/>
          <a:stretch>
            <a:fillRect/>
          </a:stretch>
        </p:blipFill>
        <p:spPr>
          <a:xfrm>
            <a:off x="473868" y="176977"/>
            <a:ext cx="11241087" cy="6042084"/>
          </a:xfrm>
          <a:prstGeom prst="rect">
            <a:avLst/>
          </a:prstGeom>
          <a:noFill/>
        </p:spPr>
      </p:pic>
    </p:spTree>
    <p:extLst>
      <p:ext uri="{BB962C8B-B14F-4D97-AF65-F5344CB8AC3E}">
        <p14:creationId xmlns:p14="http://schemas.microsoft.com/office/powerpoint/2010/main" val="3112670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DC12-A202-5577-6ADB-C1D3EBA53164}"/>
              </a:ext>
            </a:extLst>
          </p:cNvPr>
          <p:cNvSpPr>
            <a:spLocks noGrp="1"/>
          </p:cNvSpPr>
          <p:nvPr>
            <p:ph type="title"/>
          </p:nvPr>
        </p:nvSpPr>
        <p:spPr/>
        <p:txBody>
          <a:bodyPr/>
          <a:lstStyle/>
          <a:p>
            <a:r>
              <a:rPr lang="de-DE" dirty="0"/>
              <a:t>Dump Memory</a:t>
            </a:r>
          </a:p>
        </p:txBody>
      </p:sp>
      <p:sp>
        <p:nvSpPr>
          <p:cNvPr id="3" name="Text Placeholder 2">
            <a:extLst>
              <a:ext uri="{FF2B5EF4-FFF2-40B4-BE49-F238E27FC236}">
                <a16:creationId xmlns:a16="http://schemas.microsoft.com/office/drawing/2014/main" id="{0FC10897-4B4F-D9CD-CA91-AF3CF47AA0CB}"/>
              </a:ext>
            </a:extLst>
          </p:cNvPr>
          <p:cNvSpPr>
            <a:spLocks noGrp="1"/>
          </p:cNvSpPr>
          <p:nvPr>
            <p:ph type="body" idx="1"/>
          </p:nvPr>
        </p:nvSpPr>
        <p:spPr/>
        <p:txBody>
          <a:bodyPr/>
          <a:lstStyle/>
          <a:p>
            <a:r>
              <a:rPr lang="de-DE" dirty="0"/>
              <a:t>Like in the good all times</a:t>
            </a:r>
          </a:p>
        </p:txBody>
      </p:sp>
    </p:spTree>
    <p:extLst>
      <p:ext uri="{BB962C8B-B14F-4D97-AF65-F5344CB8AC3E}">
        <p14:creationId xmlns:p14="http://schemas.microsoft.com/office/powerpoint/2010/main" val="919352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0E3F-DE52-B8D5-11F6-F0BC62A61E90}"/>
              </a:ext>
            </a:extLst>
          </p:cNvPr>
          <p:cNvSpPr>
            <a:spLocks noGrp="1"/>
          </p:cNvSpPr>
          <p:nvPr>
            <p:ph type="title"/>
          </p:nvPr>
        </p:nvSpPr>
        <p:spPr/>
        <p:txBody>
          <a:bodyPr/>
          <a:lstStyle/>
          <a:p>
            <a:r>
              <a:rPr lang="de-DE" dirty="0"/>
              <a:t>MPLABX Project</a:t>
            </a:r>
          </a:p>
        </p:txBody>
      </p:sp>
      <p:pic>
        <p:nvPicPr>
          <p:cNvPr id="5" name="Picture 4">
            <a:extLst>
              <a:ext uri="{FF2B5EF4-FFF2-40B4-BE49-F238E27FC236}">
                <a16:creationId xmlns:a16="http://schemas.microsoft.com/office/drawing/2014/main" id="{3A8C1564-A592-D002-DB3D-9AFAA46D1F94}"/>
              </a:ext>
            </a:extLst>
          </p:cNvPr>
          <p:cNvPicPr>
            <a:picLocks noChangeAspect="1"/>
          </p:cNvPicPr>
          <p:nvPr/>
        </p:nvPicPr>
        <p:blipFill>
          <a:blip r:embed="rId2"/>
          <a:stretch>
            <a:fillRect/>
          </a:stretch>
        </p:blipFill>
        <p:spPr>
          <a:xfrm>
            <a:off x="895547" y="2585880"/>
            <a:ext cx="6019209" cy="3152919"/>
          </a:xfrm>
          <a:prstGeom prst="rect">
            <a:avLst/>
          </a:prstGeom>
        </p:spPr>
      </p:pic>
      <p:sp>
        <p:nvSpPr>
          <p:cNvPr id="6" name="TextBox 5">
            <a:extLst>
              <a:ext uri="{FF2B5EF4-FFF2-40B4-BE49-F238E27FC236}">
                <a16:creationId xmlns:a16="http://schemas.microsoft.com/office/drawing/2014/main" id="{6B4355F8-0BC5-23C3-E519-3E6E27FEB86C}"/>
              </a:ext>
            </a:extLst>
          </p:cNvPr>
          <p:cNvSpPr txBox="1"/>
          <p:nvPr/>
        </p:nvSpPr>
        <p:spPr>
          <a:xfrm>
            <a:off x="895547" y="1225733"/>
            <a:ext cx="6959277" cy="461665"/>
          </a:xfrm>
          <a:prstGeom prst="rect">
            <a:avLst/>
          </a:prstGeom>
          <a:noFill/>
        </p:spPr>
        <p:txBody>
          <a:bodyPr wrap="none" rtlCol="0">
            <a:spAutoFit/>
          </a:bodyPr>
          <a:lstStyle/>
          <a:p>
            <a:r>
              <a:rPr lang="de-DE" dirty="0"/>
              <a:t>git clone </a:t>
            </a:r>
            <a:r>
              <a:rPr lang="de-DE" dirty="0">
                <a:hlinkClick r:id="rId3"/>
              </a:rPr>
              <a:t>https://github.com/zabooh/T1S_Autoconf.git</a:t>
            </a:r>
            <a:endParaRPr lang="de-DE" dirty="0"/>
          </a:p>
        </p:txBody>
      </p:sp>
      <p:pic>
        <p:nvPicPr>
          <p:cNvPr id="8" name="Picture 7">
            <a:extLst>
              <a:ext uri="{FF2B5EF4-FFF2-40B4-BE49-F238E27FC236}">
                <a16:creationId xmlns:a16="http://schemas.microsoft.com/office/drawing/2014/main" id="{F78D1B5D-3AC5-2273-B4AA-49CA9F936C0D}"/>
              </a:ext>
            </a:extLst>
          </p:cNvPr>
          <p:cNvPicPr>
            <a:picLocks noChangeAspect="1"/>
          </p:cNvPicPr>
          <p:nvPr/>
        </p:nvPicPr>
        <p:blipFill>
          <a:blip r:embed="rId4"/>
          <a:stretch>
            <a:fillRect/>
          </a:stretch>
        </p:blipFill>
        <p:spPr>
          <a:xfrm>
            <a:off x="7426848" y="1943608"/>
            <a:ext cx="3344687" cy="4439063"/>
          </a:xfrm>
          <a:prstGeom prst="rect">
            <a:avLst/>
          </a:prstGeom>
        </p:spPr>
      </p:pic>
    </p:spTree>
    <p:extLst>
      <p:ext uri="{BB962C8B-B14F-4D97-AF65-F5344CB8AC3E}">
        <p14:creationId xmlns:p14="http://schemas.microsoft.com/office/powerpoint/2010/main" val="1681851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913E81-AD7B-FD40-2699-CC4B637C42C9}"/>
              </a:ext>
            </a:extLst>
          </p:cNvPr>
          <p:cNvPicPr>
            <a:picLocks noChangeAspect="1"/>
          </p:cNvPicPr>
          <p:nvPr/>
        </p:nvPicPr>
        <p:blipFill>
          <a:blip r:embed="rId2"/>
          <a:stretch>
            <a:fillRect/>
          </a:stretch>
        </p:blipFill>
        <p:spPr>
          <a:xfrm>
            <a:off x="1419314" y="1531543"/>
            <a:ext cx="5052498" cy="670618"/>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9AFECB04-EAA6-0E36-C6FC-21DC62A094E0}"/>
              </a:ext>
            </a:extLst>
          </p:cNvPr>
          <p:cNvPicPr>
            <a:picLocks noChangeAspect="1"/>
          </p:cNvPicPr>
          <p:nvPr/>
        </p:nvPicPr>
        <p:blipFill>
          <a:blip r:embed="rId3"/>
          <a:stretch>
            <a:fillRect/>
          </a:stretch>
        </p:blipFill>
        <p:spPr>
          <a:xfrm>
            <a:off x="7248766" y="1305359"/>
            <a:ext cx="3520745" cy="3520745"/>
          </a:xfrm>
          <a:prstGeom prst="rect">
            <a:avLst/>
          </a:prstGeom>
          <a:effectLst>
            <a:outerShdw blurRad="76200" dir="13500000" sy="23000" kx="1200000" algn="br" rotWithShape="0">
              <a:prstClr val="black">
                <a:alpha val="20000"/>
              </a:prstClr>
            </a:outerShdw>
          </a:effectLst>
        </p:spPr>
      </p:pic>
      <p:pic>
        <p:nvPicPr>
          <p:cNvPr id="15" name="Picture 14">
            <a:extLst>
              <a:ext uri="{FF2B5EF4-FFF2-40B4-BE49-F238E27FC236}">
                <a16:creationId xmlns:a16="http://schemas.microsoft.com/office/drawing/2014/main" id="{CEF30DFD-2152-BCFD-2F98-B1E4A93BEE74}"/>
              </a:ext>
            </a:extLst>
          </p:cNvPr>
          <p:cNvPicPr>
            <a:picLocks noChangeAspect="1"/>
          </p:cNvPicPr>
          <p:nvPr/>
        </p:nvPicPr>
        <p:blipFill>
          <a:blip r:embed="rId4"/>
          <a:stretch>
            <a:fillRect/>
          </a:stretch>
        </p:blipFill>
        <p:spPr>
          <a:xfrm>
            <a:off x="1277064" y="2872692"/>
            <a:ext cx="5509737" cy="1478408"/>
          </a:xfrm>
          <a:prstGeom prst="rect">
            <a:avLst/>
          </a:prstGeom>
          <a:effectLst>
            <a:outerShdw blurRad="76200" dir="13500000" sy="23000" kx="1200000" algn="br" rotWithShape="0">
              <a:prstClr val="black">
                <a:alpha val="20000"/>
              </a:prstClr>
            </a:outerShdw>
          </a:effectLst>
        </p:spPr>
      </p:pic>
      <p:pic>
        <p:nvPicPr>
          <p:cNvPr id="3" name="Picture 2">
            <a:extLst>
              <a:ext uri="{FF2B5EF4-FFF2-40B4-BE49-F238E27FC236}">
                <a16:creationId xmlns:a16="http://schemas.microsoft.com/office/drawing/2014/main" id="{E60AB614-63ED-AABD-EC82-B556E09A0F1D}"/>
              </a:ext>
            </a:extLst>
          </p:cNvPr>
          <p:cNvPicPr>
            <a:picLocks noChangeAspect="1"/>
          </p:cNvPicPr>
          <p:nvPr/>
        </p:nvPicPr>
        <p:blipFill>
          <a:blip r:embed="rId5"/>
          <a:stretch>
            <a:fillRect/>
          </a:stretch>
        </p:blipFill>
        <p:spPr>
          <a:xfrm>
            <a:off x="3722216" y="5218481"/>
            <a:ext cx="3825572" cy="55630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12370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3A7B-6C0B-C389-B1C4-EAC964D4C9C4}"/>
              </a:ext>
            </a:extLst>
          </p:cNvPr>
          <p:cNvSpPr>
            <a:spLocks noGrp="1"/>
          </p:cNvSpPr>
          <p:nvPr>
            <p:ph type="title"/>
          </p:nvPr>
        </p:nvSpPr>
        <p:spPr/>
        <p:txBody>
          <a:bodyPr/>
          <a:lstStyle/>
          <a:p>
            <a:r>
              <a:rPr lang="de-DE" dirty="0"/>
              <a:t>Heap Managment</a:t>
            </a:r>
          </a:p>
        </p:txBody>
      </p:sp>
      <p:sp>
        <p:nvSpPr>
          <p:cNvPr id="3" name="Text Placeholder 2">
            <a:extLst>
              <a:ext uri="{FF2B5EF4-FFF2-40B4-BE49-F238E27FC236}">
                <a16:creationId xmlns:a16="http://schemas.microsoft.com/office/drawing/2014/main" id="{3830CD2D-56C5-4459-BDA1-856714F4098F}"/>
              </a:ext>
            </a:extLst>
          </p:cNvPr>
          <p:cNvSpPr>
            <a:spLocks noGrp="1"/>
          </p:cNvSpPr>
          <p:nvPr>
            <p:ph type="body" idx="1"/>
          </p:nvPr>
        </p:nvSpPr>
        <p:spPr/>
        <p:txBody>
          <a:bodyPr/>
          <a:lstStyle/>
          <a:p>
            <a:r>
              <a:rPr lang="en-US" dirty="0"/>
              <a:t>How do you find the culprit of a malloc fail?</a:t>
            </a:r>
            <a:r>
              <a:rPr lang="de-DE" dirty="0"/>
              <a:t> </a:t>
            </a:r>
          </a:p>
        </p:txBody>
      </p:sp>
    </p:spTree>
    <p:extLst>
      <p:ext uri="{BB962C8B-B14F-4D97-AF65-F5344CB8AC3E}">
        <p14:creationId xmlns:p14="http://schemas.microsoft.com/office/powerpoint/2010/main" val="2157004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B50E03-86E2-6FAF-EACA-4BD8258CB72F}"/>
              </a:ext>
            </a:extLst>
          </p:cNvPr>
          <p:cNvPicPr>
            <a:picLocks noChangeAspect="1"/>
          </p:cNvPicPr>
          <p:nvPr/>
        </p:nvPicPr>
        <p:blipFill>
          <a:blip r:embed="rId2"/>
          <a:stretch>
            <a:fillRect/>
          </a:stretch>
        </p:blipFill>
        <p:spPr>
          <a:xfrm>
            <a:off x="6784756" y="1076311"/>
            <a:ext cx="5022015" cy="868755"/>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1C44C677-C4CE-82B4-C21A-94E85549BE97}"/>
              </a:ext>
            </a:extLst>
          </p:cNvPr>
          <p:cNvPicPr>
            <a:picLocks noChangeAspect="1"/>
          </p:cNvPicPr>
          <p:nvPr/>
        </p:nvPicPr>
        <p:blipFill>
          <a:blip r:embed="rId3"/>
          <a:stretch>
            <a:fillRect/>
          </a:stretch>
        </p:blipFill>
        <p:spPr>
          <a:xfrm>
            <a:off x="230988" y="3639664"/>
            <a:ext cx="5022015" cy="2751455"/>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8F5D5C4C-38A9-ACE6-5131-D99407B92405}"/>
              </a:ext>
            </a:extLst>
          </p:cNvPr>
          <p:cNvPicPr>
            <a:picLocks noChangeAspect="1"/>
          </p:cNvPicPr>
          <p:nvPr/>
        </p:nvPicPr>
        <p:blipFill>
          <a:blip r:embed="rId4"/>
          <a:stretch>
            <a:fillRect/>
          </a:stretch>
        </p:blipFill>
        <p:spPr>
          <a:xfrm>
            <a:off x="5594585" y="3393350"/>
            <a:ext cx="6317527" cy="876376"/>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E71A2E78-D86D-802E-1D10-C14A67E5E419}"/>
              </a:ext>
            </a:extLst>
          </p:cNvPr>
          <p:cNvPicPr>
            <a:picLocks noChangeAspect="1"/>
          </p:cNvPicPr>
          <p:nvPr/>
        </p:nvPicPr>
        <p:blipFill>
          <a:blip r:embed="rId5"/>
          <a:stretch>
            <a:fillRect/>
          </a:stretch>
        </p:blipFill>
        <p:spPr>
          <a:xfrm>
            <a:off x="5594585" y="4325446"/>
            <a:ext cx="6408975" cy="2004234"/>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F5F6582E-1B18-3D09-B46A-AEFBE1118472}"/>
              </a:ext>
            </a:extLst>
          </p:cNvPr>
          <p:cNvPicPr>
            <a:picLocks noChangeAspect="1"/>
          </p:cNvPicPr>
          <p:nvPr/>
        </p:nvPicPr>
        <p:blipFill>
          <a:blip r:embed="rId6"/>
          <a:stretch>
            <a:fillRect/>
          </a:stretch>
        </p:blipFill>
        <p:spPr>
          <a:xfrm>
            <a:off x="237261" y="360618"/>
            <a:ext cx="5166808" cy="2522439"/>
          </a:xfrm>
          <a:prstGeom prst="rect">
            <a:avLst/>
          </a:prstGeom>
          <a:effectLst>
            <a:outerShdw blurRad="76200" dir="13500000" sy="23000" kx="1200000" algn="br" rotWithShape="0">
              <a:prstClr val="black">
                <a:alpha val="20000"/>
              </a:prstClr>
            </a:outerShdw>
          </a:effectLst>
        </p:spPr>
      </p:pic>
      <p:pic>
        <p:nvPicPr>
          <p:cNvPr id="15" name="Picture 14">
            <a:extLst>
              <a:ext uri="{FF2B5EF4-FFF2-40B4-BE49-F238E27FC236}">
                <a16:creationId xmlns:a16="http://schemas.microsoft.com/office/drawing/2014/main" id="{01384F89-82E8-A03A-B8D6-61AADED682E5}"/>
              </a:ext>
            </a:extLst>
          </p:cNvPr>
          <p:cNvPicPr>
            <a:picLocks noChangeAspect="1"/>
          </p:cNvPicPr>
          <p:nvPr/>
        </p:nvPicPr>
        <p:blipFill>
          <a:blip r:embed="rId7"/>
          <a:stretch>
            <a:fillRect/>
          </a:stretch>
        </p:blipFill>
        <p:spPr>
          <a:xfrm>
            <a:off x="2418118" y="1968548"/>
            <a:ext cx="4221846" cy="124978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7768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DFFA7-787A-D227-E4A2-C5EC9D0BB5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F7196-5E57-7E2C-6252-C4E310641CAA}"/>
              </a:ext>
            </a:extLst>
          </p:cNvPr>
          <p:cNvSpPr>
            <a:spLocks noGrp="1"/>
          </p:cNvSpPr>
          <p:nvPr>
            <p:ph type="title"/>
          </p:nvPr>
        </p:nvSpPr>
        <p:spPr/>
        <p:txBody>
          <a:bodyPr/>
          <a:lstStyle/>
          <a:p>
            <a:r>
              <a:rPr lang="de-DE" dirty="0"/>
              <a:t>Heap Managment</a:t>
            </a:r>
          </a:p>
        </p:txBody>
      </p:sp>
      <p:sp>
        <p:nvSpPr>
          <p:cNvPr id="3" name="Text Placeholder 2">
            <a:extLst>
              <a:ext uri="{FF2B5EF4-FFF2-40B4-BE49-F238E27FC236}">
                <a16:creationId xmlns:a16="http://schemas.microsoft.com/office/drawing/2014/main" id="{A9464B26-179C-6FEC-2506-8953536450F4}"/>
              </a:ext>
            </a:extLst>
          </p:cNvPr>
          <p:cNvSpPr>
            <a:spLocks noGrp="1"/>
          </p:cNvSpPr>
          <p:nvPr>
            <p:ph type="body" idx="1"/>
          </p:nvPr>
        </p:nvSpPr>
        <p:spPr/>
        <p:txBody>
          <a:bodyPr/>
          <a:lstStyle/>
          <a:p>
            <a:r>
              <a:rPr lang="de-DE" dirty="0"/>
              <a:t>Show Heap Statistics</a:t>
            </a:r>
          </a:p>
        </p:txBody>
      </p:sp>
    </p:spTree>
    <p:extLst>
      <p:ext uri="{BB962C8B-B14F-4D97-AF65-F5344CB8AC3E}">
        <p14:creationId xmlns:p14="http://schemas.microsoft.com/office/powerpoint/2010/main" val="4223395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68FB3-2780-8C17-1DE6-587B7C9AF953}"/>
              </a:ext>
            </a:extLst>
          </p:cNvPr>
          <p:cNvPicPr>
            <a:picLocks noChangeAspect="1"/>
          </p:cNvPicPr>
          <p:nvPr/>
        </p:nvPicPr>
        <p:blipFill>
          <a:blip r:embed="rId2"/>
          <a:stretch>
            <a:fillRect/>
          </a:stretch>
        </p:blipFill>
        <p:spPr>
          <a:xfrm>
            <a:off x="1609889" y="399788"/>
            <a:ext cx="3543607" cy="2164268"/>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AEE34FFB-5B17-699B-EF49-997767C2C7CA}"/>
              </a:ext>
            </a:extLst>
          </p:cNvPr>
          <p:cNvPicPr>
            <a:picLocks noChangeAspect="1"/>
          </p:cNvPicPr>
          <p:nvPr/>
        </p:nvPicPr>
        <p:blipFill>
          <a:blip r:embed="rId3"/>
          <a:stretch>
            <a:fillRect/>
          </a:stretch>
        </p:blipFill>
        <p:spPr>
          <a:xfrm>
            <a:off x="5596572" y="318397"/>
            <a:ext cx="4717189" cy="1699407"/>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392293EB-7B05-725E-D833-EBC2AEAF20BD}"/>
              </a:ext>
            </a:extLst>
          </p:cNvPr>
          <p:cNvPicPr>
            <a:picLocks noChangeAspect="1"/>
          </p:cNvPicPr>
          <p:nvPr/>
        </p:nvPicPr>
        <p:blipFill>
          <a:blip r:embed="rId4"/>
          <a:stretch>
            <a:fillRect/>
          </a:stretch>
        </p:blipFill>
        <p:spPr>
          <a:xfrm>
            <a:off x="5625464" y="2100452"/>
            <a:ext cx="6370872" cy="2941575"/>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DEE823FF-9B4B-2354-892C-32356AB3A540}"/>
              </a:ext>
            </a:extLst>
          </p:cNvPr>
          <p:cNvPicPr>
            <a:picLocks noChangeAspect="1"/>
          </p:cNvPicPr>
          <p:nvPr/>
        </p:nvPicPr>
        <p:blipFill>
          <a:blip r:embed="rId5"/>
          <a:stretch>
            <a:fillRect/>
          </a:stretch>
        </p:blipFill>
        <p:spPr>
          <a:xfrm>
            <a:off x="979691" y="2886787"/>
            <a:ext cx="9944962" cy="345978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61023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1350-D393-0FE8-9286-155D09B352B8}"/>
              </a:ext>
            </a:extLst>
          </p:cNvPr>
          <p:cNvSpPr>
            <a:spLocks noGrp="1"/>
          </p:cNvSpPr>
          <p:nvPr>
            <p:ph type="title"/>
          </p:nvPr>
        </p:nvSpPr>
        <p:spPr/>
        <p:txBody>
          <a:bodyPr/>
          <a:lstStyle/>
          <a:p>
            <a:r>
              <a:rPr lang="de-DE" dirty="0"/>
              <a:t>Virtual Command Receive</a:t>
            </a:r>
          </a:p>
        </p:txBody>
      </p:sp>
      <p:sp>
        <p:nvSpPr>
          <p:cNvPr id="3" name="Text Placeholder 2">
            <a:extLst>
              <a:ext uri="{FF2B5EF4-FFF2-40B4-BE49-F238E27FC236}">
                <a16:creationId xmlns:a16="http://schemas.microsoft.com/office/drawing/2014/main" id="{2E7EE8D8-40FB-2F45-8A6A-976CD7B3025D}"/>
              </a:ext>
            </a:extLst>
          </p:cNvPr>
          <p:cNvSpPr>
            <a:spLocks noGrp="1"/>
          </p:cNvSpPr>
          <p:nvPr>
            <p:ph type="body" idx="1"/>
          </p:nvPr>
        </p:nvSpPr>
        <p:spPr/>
        <p:txBody>
          <a:bodyPr/>
          <a:lstStyle/>
          <a:p>
            <a:r>
              <a:rPr lang="de-DE" dirty="0"/>
              <a:t>How send Commands by the Firmware</a:t>
            </a:r>
          </a:p>
        </p:txBody>
      </p:sp>
    </p:spTree>
    <p:extLst>
      <p:ext uri="{BB962C8B-B14F-4D97-AF65-F5344CB8AC3E}">
        <p14:creationId xmlns:p14="http://schemas.microsoft.com/office/powerpoint/2010/main" val="2628475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3F1DB9-FA0E-8509-4CDD-98A9F8F65939}"/>
              </a:ext>
            </a:extLst>
          </p:cNvPr>
          <p:cNvPicPr>
            <a:picLocks noChangeAspect="1"/>
          </p:cNvPicPr>
          <p:nvPr/>
        </p:nvPicPr>
        <p:blipFill>
          <a:blip r:embed="rId2"/>
          <a:stretch>
            <a:fillRect/>
          </a:stretch>
        </p:blipFill>
        <p:spPr>
          <a:xfrm>
            <a:off x="514383" y="933376"/>
            <a:ext cx="6409553" cy="2622624"/>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62905EF5-6D40-7414-4F8B-708FCF32870C}"/>
              </a:ext>
            </a:extLst>
          </p:cNvPr>
          <p:cNvPicPr>
            <a:picLocks noChangeAspect="1"/>
          </p:cNvPicPr>
          <p:nvPr/>
        </p:nvPicPr>
        <p:blipFill>
          <a:blip r:embed="rId3"/>
          <a:stretch>
            <a:fillRect/>
          </a:stretch>
        </p:blipFill>
        <p:spPr>
          <a:xfrm>
            <a:off x="514383" y="4334539"/>
            <a:ext cx="6724085" cy="1590085"/>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0F7AA40B-56BD-3A20-E4A3-6D4E3C450D1F}"/>
              </a:ext>
            </a:extLst>
          </p:cNvPr>
          <p:cNvPicPr>
            <a:picLocks noChangeAspect="1"/>
          </p:cNvPicPr>
          <p:nvPr/>
        </p:nvPicPr>
        <p:blipFill>
          <a:blip r:embed="rId4"/>
          <a:stretch>
            <a:fillRect/>
          </a:stretch>
        </p:blipFill>
        <p:spPr>
          <a:xfrm>
            <a:off x="8071648" y="4072830"/>
            <a:ext cx="3543607" cy="762066"/>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63BD04CF-D89B-C8ED-DEA8-A589F08606F8}"/>
              </a:ext>
            </a:extLst>
          </p:cNvPr>
          <p:cNvPicPr>
            <a:picLocks noChangeAspect="1"/>
          </p:cNvPicPr>
          <p:nvPr/>
        </p:nvPicPr>
        <p:blipFill>
          <a:blip r:embed="rId5"/>
          <a:stretch>
            <a:fillRect/>
          </a:stretch>
        </p:blipFill>
        <p:spPr>
          <a:xfrm>
            <a:off x="7736340" y="2113152"/>
            <a:ext cx="4214225" cy="1478408"/>
          </a:xfrm>
          <a:prstGeom prst="rect">
            <a:avLst/>
          </a:prstGeom>
          <a:effectLst>
            <a:outerShdw blurRad="76200" dir="13500000" sy="23000" kx="1200000" algn="br" rotWithShape="0">
              <a:prstClr val="black">
                <a:alpha val="20000"/>
              </a:prstClr>
            </a:outerShdw>
          </a:effectLst>
        </p:spPr>
      </p:pic>
      <p:sp>
        <p:nvSpPr>
          <p:cNvPr id="2" name="Rectangle 1">
            <a:extLst>
              <a:ext uri="{FF2B5EF4-FFF2-40B4-BE49-F238E27FC236}">
                <a16:creationId xmlns:a16="http://schemas.microsoft.com/office/drawing/2014/main" id="{27CA67D8-2E2D-1D33-CDC2-77DEE29432DB}"/>
              </a:ext>
            </a:extLst>
          </p:cNvPr>
          <p:cNvSpPr/>
          <p:nvPr/>
        </p:nvSpPr>
        <p:spPr>
          <a:xfrm>
            <a:off x="7736340" y="3011055"/>
            <a:ext cx="3642860" cy="212436"/>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3" name="Picture 2">
            <a:extLst>
              <a:ext uri="{FF2B5EF4-FFF2-40B4-BE49-F238E27FC236}">
                <a16:creationId xmlns:a16="http://schemas.microsoft.com/office/drawing/2014/main" id="{FBEC5F18-E4C0-EBF6-0352-A9065A2053DE}"/>
              </a:ext>
            </a:extLst>
          </p:cNvPr>
          <p:cNvPicPr>
            <a:picLocks noChangeAspect="1"/>
          </p:cNvPicPr>
          <p:nvPr/>
        </p:nvPicPr>
        <p:blipFill>
          <a:blip r:embed="rId6"/>
          <a:stretch>
            <a:fillRect/>
          </a:stretch>
        </p:blipFill>
        <p:spPr>
          <a:xfrm>
            <a:off x="7988983" y="5105986"/>
            <a:ext cx="1872940" cy="1694275"/>
          </a:xfrm>
          <a:prstGeom prst="rect">
            <a:avLst/>
          </a:prstGeom>
          <a:effectLst/>
        </p:spPr>
      </p:pic>
      <p:sp>
        <p:nvSpPr>
          <p:cNvPr id="4" name="Oval 3">
            <a:extLst>
              <a:ext uri="{FF2B5EF4-FFF2-40B4-BE49-F238E27FC236}">
                <a16:creationId xmlns:a16="http://schemas.microsoft.com/office/drawing/2014/main" id="{48A73623-FAA9-6A3E-8315-474C32FFE15C}"/>
              </a:ext>
            </a:extLst>
          </p:cNvPr>
          <p:cNvSpPr/>
          <p:nvPr/>
        </p:nvSpPr>
        <p:spPr>
          <a:xfrm>
            <a:off x="9125527" y="5924623"/>
            <a:ext cx="443346" cy="272977"/>
          </a:xfrm>
          <a:prstGeom prst="ellipse">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7" name="Straight Arrow Connector 6">
            <a:extLst>
              <a:ext uri="{FF2B5EF4-FFF2-40B4-BE49-F238E27FC236}">
                <a16:creationId xmlns:a16="http://schemas.microsoft.com/office/drawing/2014/main" id="{68D62B02-FC9B-51EC-AE12-0930BDF0E141}"/>
              </a:ext>
            </a:extLst>
          </p:cNvPr>
          <p:cNvCxnSpPr>
            <a:cxnSpLocks/>
          </p:cNvCxnSpPr>
          <p:nvPr/>
        </p:nvCxnSpPr>
        <p:spPr>
          <a:xfrm>
            <a:off x="6923936" y="5489942"/>
            <a:ext cx="2152624" cy="57116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7192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C4DA-6E47-54B8-C76C-D9DDF31E6CDE}"/>
              </a:ext>
            </a:extLst>
          </p:cNvPr>
          <p:cNvSpPr>
            <a:spLocks noGrp="1"/>
          </p:cNvSpPr>
          <p:nvPr>
            <p:ph type="title"/>
          </p:nvPr>
        </p:nvSpPr>
        <p:spPr>
          <a:xfrm>
            <a:off x="355509" y="96296"/>
            <a:ext cx="11833316" cy="777240"/>
          </a:xfrm>
        </p:spPr>
        <p:txBody>
          <a:bodyPr/>
          <a:lstStyle/>
          <a:p>
            <a:r>
              <a:rPr lang="de-DE" dirty="0"/>
              <a:t>Set Path to the Harmony Framework Installation</a:t>
            </a:r>
          </a:p>
        </p:txBody>
      </p:sp>
      <p:pic>
        <p:nvPicPr>
          <p:cNvPr id="5" name="Picture 4">
            <a:extLst>
              <a:ext uri="{FF2B5EF4-FFF2-40B4-BE49-F238E27FC236}">
                <a16:creationId xmlns:a16="http://schemas.microsoft.com/office/drawing/2014/main" id="{23DC8955-4358-4171-1B7F-EE43397B3929}"/>
              </a:ext>
            </a:extLst>
          </p:cNvPr>
          <p:cNvPicPr>
            <a:picLocks noChangeAspect="1"/>
          </p:cNvPicPr>
          <p:nvPr/>
        </p:nvPicPr>
        <p:blipFill>
          <a:blip r:embed="rId2"/>
          <a:stretch>
            <a:fillRect/>
          </a:stretch>
        </p:blipFill>
        <p:spPr>
          <a:xfrm>
            <a:off x="2585720" y="1058996"/>
            <a:ext cx="6577400" cy="5624629"/>
          </a:xfrm>
          <a:prstGeom prst="rect">
            <a:avLst/>
          </a:prstGeom>
        </p:spPr>
      </p:pic>
      <p:sp>
        <p:nvSpPr>
          <p:cNvPr id="6" name="Rectangle 5">
            <a:extLst>
              <a:ext uri="{FF2B5EF4-FFF2-40B4-BE49-F238E27FC236}">
                <a16:creationId xmlns:a16="http://schemas.microsoft.com/office/drawing/2014/main" id="{1F49D38A-223B-15AD-B12F-D7C34E393502}"/>
              </a:ext>
            </a:extLst>
          </p:cNvPr>
          <p:cNvSpPr/>
          <p:nvPr/>
        </p:nvSpPr>
        <p:spPr>
          <a:xfrm>
            <a:off x="2585720" y="5039360"/>
            <a:ext cx="5227320" cy="462280"/>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375441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19C6F-488A-E9F0-E32D-9E9D87491217}"/>
              </a:ext>
            </a:extLst>
          </p:cNvPr>
          <p:cNvSpPr>
            <a:spLocks noGrp="1"/>
          </p:cNvSpPr>
          <p:nvPr>
            <p:ph type="title"/>
          </p:nvPr>
        </p:nvSpPr>
        <p:spPr/>
        <p:txBody>
          <a:bodyPr/>
          <a:lstStyle/>
          <a:p>
            <a:r>
              <a:rPr lang="de-DE" dirty="0"/>
              <a:t>Content Manager for Framework Repositories</a:t>
            </a:r>
          </a:p>
        </p:txBody>
      </p:sp>
      <p:pic>
        <p:nvPicPr>
          <p:cNvPr id="5" name="Picture 4">
            <a:extLst>
              <a:ext uri="{FF2B5EF4-FFF2-40B4-BE49-F238E27FC236}">
                <a16:creationId xmlns:a16="http://schemas.microsoft.com/office/drawing/2014/main" id="{AD242977-DC33-A45C-7A16-0378732E0A79}"/>
              </a:ext>
            </a:extLst>
          </p:cNvPr>
          <p:cNvPicPr>
            <a:picLocks noChangeAspect="1"/>
          </p:cNvPicPr>
          <p:nvPr/>
        </p:nvPicPr>
        <p:blipFill>
          <a:blip r:embed="rId2"/>
          <a:stretch>
            <a:fillRect/>
          </a:stretch>
        </p:blipFill>
        <p:spPr>
          <a:xfrm>
            <a:off x="851147" y="1125967"/>
            <a:ext cx="798246" cy="777239"/>
          </a:xfrm>
          <a:prstGeom prst="rect">
            <a:avLst/>
          </a:prstGeom>
        </p:spPr>
      </p:pic>
      <p:pic>
        <p:nvPicPr>
          <p:cNvPr id="7" name="Picture 6">
            <a:extLst>
              <a:ext uri="{FF2B5EF4-FFF2-40B4-BE49-F238E27FC236}">
                <a16:creationId xmlns:a16="http://schemas.microsoft.com/office/drawing/2014/main" id="{4AD38757-B651-EE89-18B2-7DFF59061635}"/>
              </a:ext>
            </a:extLst>
          </p:cNvPr>
          <p:cNvPicPr>
            <a:picLocks noChangeAspect="1"/>
          </p:cNvPicPr>
          <p:nvPr/>
        </p:nvPicPr>
        <p:blipFill>
          <a:blip r:embed="rId3"/>
          <a:stretch>
            <a:fillRect/>
          </a:stretch>
        </p:blipFill>
        <p:spPr>
          <a:xfrm>
            <a:off x="1759925" y="2015367"/>
            <a:ext cx="2773920" cy="929721"/>
          </a:xfrm>
          <a:prstGeom prst="rect">
            <a:avLst/>
          </a:prstGeom>
        </p:spPr>
      </p:pic>
      <p:pic>
        <p:nvPicPr>
          <p:cNvPr id="9" name="Picture 8">
            <a:extLst>
              <a:ext uri="{FF2B5EF4-FFF2-40B4-BE49-F238E27FC236}">
                <a16:creationId xmlns:a16="http://schemas.microsoft.com/office/drawing/2014/main" id="{A48C02A6-D27F-4AA6-6554-38C5EB7A3A9E}"/>
              </a:ext>
            </a:extLst>
          </p:cNvPr>
          <p:cNvPicPr>
            <a:picLocks noChangeAspect="1"/>
          </p:cNvPicPr>
          <p:nvPr/>
        </p:nvPicPr>
        <p:blipFill>
          <a:blip r:embed="rId4"/>
          <a:stretch>
            <a:fillRect/>
          </a:stretch>
        </p:blipFill>
        <p:spPr>
          <a:xfrm>
            <a:off x="5010910" y="1996316"/>
            <a:ext cx="3558848" cy="1897544"/>
          </a:xfrm>
          <a:prstGeom prst="rect">
            <a:avLst/>
          </a:prstGeom>
        </p:spPr>
      </p:pic>
      <p:pic>
        <p:nvPicPr>
          <p:cNvPr id="13" name="Picture 12">
            <a:extLst>
              <a:ext uri="{FF2B5EF4-FFF2-40B4-BE49-F238E27FC236}">
                <a16:creationId xmlns:a16="http://schemas.microsoft.com/office/drawing/2014/main" id="{2D1F09F9-E4A8-5E64-843C-F39349967642}"/>
              </a:ext>
            </a:extLst>
          </p:cNvPr>
          <p:cNvPicPr>
            <a:picLocks noChangeAspect="1"/>
          </p:cNvPicPr>
          <p:nvPr/>
        </p:nvPicPr>
        <p:blipFill>
          <a:blip r:embed="rId5"/>
          <a:stretch>
            <a:fillRect/>
          </a:stretch>
        </p:blipFill>
        <p:spPr>
          <a:xfrm>
            <a:off x="8907588" y="3345172"/>
            <a:ext cx="2446232" cy="548688"/>
          </a:xfrm>
          <a:prstGeom prst="rect">
            <a:avLst/>
          </a:prstGeom>
        </p:spPr>
      </p:pic>
      <p:pic>
        <p:nvPicPr>
          <p:cNvPr id="15" name="Picture 14">
            <a:extLst>
              <a:ext uri="{FF2B5EF4-FFF2-40B4-BE49-F238E27FC236}">
                <a16:creationId xmlns:a16="http://schemas.microsoft.com/office/drawing/2014/main" id="{4D7F4C3E-B60C-F9B6-63F6-BBBCBCCA8DA9}"/>
              </a:ext>
            </a:extLst>
          </p:cNvPr>
          <p:cNvPicPr>
            <a:picLocks noChangeAspect="1"/>
          </p:cNvPicPr>
          <p:nvPr/>
        </p:nvPicPr>
        <p:blipFill>
          <a:blip r:embed="rId6"/>
          <a:stretch>
            <a:fillRect/>
          </a:stretch>
        </p:blipFill>
        <p:spPr>
          <a:xfrm>
            <a:off x="7360173" y="4689171"/>
            <a:ext cx="1920406" cy="891617"/>
          </a:xfrm>
          <a:prstGeom prst="rect">
            <a:avLst/>
          </a:prstGeom>
        </p:spPr>
      </p:pic>
      <p:pic>
        <p:nvPicPr>
          <p:cNvPr id="17" name="Picture 16">
            <a:extLst>
              <a:ext uri="{FF2B5EF4-FFF2-40B4-BE49-F238E27FC236}">
                <a16:creationId xmlns:a16="http://schemas.microsoft.com/office/drawing/2014/main" id="{F7DD0DC4-46B5-1A52-9272-BA7EBAAA5771}"/>
              </a:ext>
            </a:extLst>
          </p:cNvPr>
          <p:cNvPicPr>
            <a:picLocks noChangeAspect="1"/>
          </p:cNvPicPr>
          <p:nvPr/>
        </p:nvPicPr>
        <p:blipFill>
          <a:blip r:embed="rId7"/>
          <a:stretch>
            <a:fillRect/>
          </a:stretch>
        </p:blipFill>
        <p:spPr>
          <a:xfrm>
            <a:off x="2335606" y="5694812"/>
            <a:ext cx="4229467" cy="1066892"/>
          </a:xfrm>
          <a:prstGeom prst="rect">
            <a:avLst/>
          </a:prstGeom>
        </p:spPr>
      </p:pic>
      <p:cxnSp>
        <p:nvCxnSpPr>
          <p:cNvPr id="19" name="Connector: Curved 18">
            <a:extLst>
              <a:ext uri="{FF2B5EF4-FFF2-40B4-BE49-F238E27FC236}">
                <a16:creationId xmlns:a16="http://schemas.microsoft.com/office/drawing/2014/main" id="{56D82D5A-8BB3-0315-CB54-BEAA965D5178}"/>
              </a:ext>
            </a:extLst>
          </p:cNvPr>
          <p:cNvCxnSpPr>
            <a:cxnSpLocks/>
          </p:cNvCxnSpPr>
          <p:nvPr/>
        </p:nvCxnSpPr>
        <p:spPr>
          <a:xfrm>
            <a:off x="1422095" y="1514586"/>
            <a:ext cx="913511" cy="702141"/>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Connector: Curved 21">
            <a:extLst>
              <a:ext uri="{FF2B5EF4-FFF2-40B4-BE49-F238E27FC236}">
                <a16:creationId xmlns:a16="http://schemas.microsoft.com/office/drawing/2014/main" id="{0A151DF6-6988-5E71-DF66-A08CAE2BEC57}"/>
              </a:ext>
            </a:extLst>
          </p:cNvPr>
          <p:cNvCxnSpPr>
            <a:cxnSpLocks/>
          </p:cNvCxnSpPr>
          <p:nvPr/>
        </p:nvCxnSpPr>
        <p:spPr>
          <a:xfrm>
            <a:off x="3162046" y="2308107"/>
            <a:ext cx="2932366" cy="1137762"/>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Connector: Curved 24">
            <a:extLst>
              <a:ext uri="{FF2B5EF4-FFF2-40B4-BE49-F238E27FC236}">
                <a16:creationId xmlns:a16="http://schemas.microsoft.com/office/drawing/2014/main" id="{746B14DF-2847-26C7-EC71-843BDE51C0F5}"/>
              </a:ext>
            </a:extLst>
          </p:cNvPr>
          <p:cNvCxnSpPr>
            <a:cxnSpLocks/>
          </p:cNvCxnSpPr>
          <p:nvPr/>
        </p:nvCxnSpPr>
        <p:spPr>
          <a:xfrm>
            <a:off x="7254859" y="3445869"/>
            <a:ext cx="2025720" cy="173647"/>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or: Curved 26">
            <a:extLst>
              <a:ext uri="{FF2B5EF4-FFF2-40B4-BE49-F238E27FC236}">
                <a16:creationId xmlns:a16="http://schemas.microsoft.com/office/drawing/2014/main" id="{1F560FDB-F985-91F5-BDF2-93F458D3F0EB}"/>
              </a:ext>
            </a:extLst>
          </p:cNvPr>
          <p:cNvCxnSpPr>
            <a:cxnSpLocks/>
          </p:cNvCxnSpPr>
          <p:nvPr/>
        </p:nvCxnSpPr>
        <p:spPr>
          <a:xfrm rot="5400000">
            <a:off x="8639818" y="3790286"/>
            <a:ext cx="1414764" cy="1274618"/>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Connector: Curved 29">
            <a:extLst>
              <a:ext uri="{FF2B5EF4-FFF2-40B4-BE49-F238E27FC236}">
                <a16:creationId xmlns:a16="http://schemas.microsoft.com/office/drawing/2014/main" id="{DBCD1714-E04C-0B08-4315-4E91866F42D0}"/>
              </a:ext>
            </a:extLst>
          </p:cNvPr>
          <p:cNvCxnSpPr>
            <a:cxnSpLocks/>
          </p:cNvCxnSpPr>
          <p:nvPr/>
        </p:nvCxnSpPr>
        <p:spPr>
          <a:xfrm rot="10800000" flipV="1">
            <a:off x="6094412" y="5246818"/>
            <a:ext cx="1627190" cy="981439"/>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34" name="Picture 33">
            <a:extLst>
              <a:ext uri="{FF2B5EF4-FFF2-40B4-BE49-F238E27FC236}">
                <a16:creationId xmlns:a16="http://schemas.microsoft.com/office/drawing/2014/main" id="{FC84D885-F7CA-C712-36F4-1B7E76B48B58}"/>
              </a:ext>
            </a:extLst>
          </p:cNvPr>
          <p:cNvPicPr>
            <a:picLocks noChangeAspect="1"/>
          </p:cNvPicPr>
          <p:nvPr/>
        </p:nvPicPr>
        <p:blipFill>
          <a:blip r:embed="rId8"/>
          <a:stretch>
            <a:fillRect/>
          </a:stretch>
        </p:blipFill>
        <p:spPr>
          <a:xfrm>
            <a:off x="103839" y="4100774"/>
            <a:ext cx="5921253" cy="914479"/>
          </a:xfrm>
          <a:prstGeom prst="rect">
            <a:avLst/>
          </a:prstGeom>
        </p:spPr>
      </p:pic>
      <p:sp>
        <p:nvSpPr>
          <p:cNvPr id="35" name="TextBox 34">
            <a:extLst>
              <a:ext uri="{FF2B5EF4-FFF2-40B4-BE49-F238E27FC236}">
                <a16:creationId xmlns:a16="http://schemas.microsoft.com/office/drawing/2014/main" id="{4BA5E113-1F54-F9D3-8F43-B43CD6E4688C}"/>
              </a:ext>
            </a:extLst>
          </p:cNvPr>
          <p:cNvSpPr txBox="1"/>
          <p:nvPr/>
        </p:nvSpPr>
        <p:spPr>
          <a:xfrm>
            <a:off x="1367793" y="5099083"/>
            <a:ext cx="3260436" cy="461665"/>
          </a:xfrm>
          <a:prstGeom prst="rect">
            <a:avLst/>
          </a:prstGeom>
          <a:noFill/>
        </p:spPr>
        <p:txBody>
          <a:bodyPr wrap="square" rtlCol="0">
            <a:spAutoFit/>
          </a:bodyPr>
          <a:lstStyle/>
          <a:p>
            <a:r>
              <a:rPr lang="de-DE" dirty="0"/>
              <a:t>This takes „some“ time </a:t>
            </a:r>
          </a:p>
        </p:txBody>
      </p:sp>
    </p:spTree>
    <p:extLst>
      <p:ext uri="{BB962C8B-B14F-4D97-AF65-F5344CB8AC3E}">
        <p14:creationId xmlns:p14="http://schemas.microsoft.com/office/powerpoint/2010/main" val="48981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6FEE-9FC9-AE79-2880-6245C817B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F0208-E283-F197-03D3-858740541F47}"/>
              </a:ext>
            </a:extLst>
          </p:cNvPr>
          <p:cNvSpPr>
            <a:spLocks noGrp="1"/>
          </p:cNvSpPr>
          <p:nvPr>
            <p:ph type="title"/>
          </p:nvPr>
        </p:nvSpPr>
        <p:spPr/>
        <p:txBody>
          <a:bodyPr/>
          <a:lstStyle/>
          <a:p>
            <a:r>
              <a:rPr lang="de-DE" dirty="0"/>
              <a:t>MCC to re-generate Source Code or modifying</a:t>
            </a:r>
          </a:p>
        </p:txBody>
      </p:sp>
      <p:pic>
        <p:nvPicPr>
          <p:cNvPr id="4" name="Picture 3">
            <a:extLst>
              <a:ext uri="{FF2B5EF4-FFF2-40B4-BE49-F238E27FC236}">
                <a16:creationId xmlns:a16="http://schemas.microsoft.com/office/drawing/2014/main" id="{7631E02B-CC14-1E9B-D969-09225DF376A8}"/>
              </a:ext>
            </a:extLst>
          </p:cNvPr>
          <p:cNvPicPr>
            <a:picLocks noChangeAspect="1"/>
          </p:cNvPicPr>
          <p:nvPr/>
        </p:nvPicPr>
        <p:blipFill>
          <a:blip r:embed="rId2"/>
          <a:stretch>
            <a:fillRect/>
          </a:stretch>
        </p:blipFill>
        <p:spPr>
          <a:xfrm>
            <a:off x="2173189" y="1652333"/>
            <a:ext cx="3612193" cy="1188823"/>
          </a:xfrm>
          <a:prstGeom prst="rect">
            <a:avLst/>
          </a:prstGeom>
        </p:spPr>
      </p:pic>
      <p:pic>
        <p:nvPicPr>
          <p:cNvPr id="8" name="Picture 7">
            <a:extLst>
              <a:ext uri="{FF2B5EF4-FFF2-40B4-BE49-F238E27FC236}">
                <a16:creationId xmlns:a16="http://schemas.microsoft.com/office/drawing/2014/main" id="{F731097E-8E02-71FD-2F62-A8A4419D9CAA}"/>
              </a:ext>
            </a:extLst>
          </p:cNvPr>
          <p:cNvPicPr>
            <a:picLocks noChangeAspect="1"/>
          </p:cNvPicPr>
          <p:nvPr/>
        </p:nvPicPr>
        <p:blipFill>
          <a:blip r:embed="rId3"/>
          <a:stretch>
            <a:fillRect/>
          </a:stretch>
        </p:blipFill>
        <p:spPr>
          <a:xfrm>
            <a:off x="870889" y="1210632"/>
            <a:ext cx="732793" cy="643429"/>
          </a:xfrm>
          <a:prstGeom prst="rect">
            <a:avLst/>
          </a:prstGeom>
        </p:spPr>
      </p:pic>
      <p:pic>
        <p:nvPicPr>
          <p:cNvPr id="11" name="Picture 10">
            <a:extLst>
              <a:ext uri="{FF2B5EF4-FFF2-40B4-BE49-F238E27FC236}">
                <a16:creationId xmlns:a16="http://schemas.microsoft.com/office/drawing/2014/main" id="{54E4BCCB-991C-4EF9-AC0B-0CCB684C62B6}"/>
              </a:ext>
            </a:extLst>
          </p:cNvPr>
          <p:cNvPicPr>
            <a:picLocks noChangeAspect="1"/>
          </p:cNvPicPr>
          <p:nvPr/>
        </p:nvPicPr>
        <p:blipFill>
          <a:blip r:embed="rId4"/>
          <a:stretch>
            <a:fillRect/>
          </a:stretch>
        </p:blipFill>
        <p:spPr>
          <a:xfrm>
            <a:off x="4257964" y="3429000"/>
            <a:ext cx="6933334" cy="2739681"/>
          </a:xfrm>
          <a:prstGeom prst="rect">
            <a:avLst/>
          </a:prstGeom>
        </p:spPr>
      </p:pic>
    </p:spTree>
    <p:extLst>
      <p:ext uri="{BB962C8B-B14F-4D97-AF65-F5344CB8AC3E}">
        <p14:creationId xmlns:p14="http://schemas.microsoft.com/office/powerpoint/2010/main" val="290921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Programming 4 Boards at the same time</a:t>
            </a:r>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143153" y="4678437"/>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7032395" y="2070704"/>
            <a:ext cx="4119513" cy="3785652"/>
          </a:xfrm>
          <a:prstGeom prst="rect">
            <a:avLst/>
          </a:prstGeom>
          <a:noFill/>
        </p:spPr>
        <p:txBody>
          <a:bodyPr wrap="square" rtlCol="0">
            <a:spAutoFit/>
          </a:bodyPr>
          <a:lstStyle/>
          <a:p>
            <a:r>
              <a:rPr lang="de-DE" dirty="0"/>
              <a:t>The Tool „multi_progger.pyw“ is a Python Tkinter GUI that controlls 4 instances of the MDB Core simultary. </a:t>
            </a:r>
          </a:p>
          <a:p>
            <a:endParaRPr lang="de-DE" dirty="0"/>
          </a:p>
          <a:p>
            <a:r>
              <a:rPr lang="de-DE" dirty="0"/>
              <a:t>This allows to keep the connection to four MDB‘s instances and programming four controller at the same time. </a:t>
            </a:r>
          </a:p>
        </p:txBody>
      </p:sp>
      <p:sp>
        <p:nvSpPr>
          <p:cNvPr id="4" name="Rectangle 3">
            <a:extLst>
              <a:ext uri="{FF2B5EF4-FFF2-40B4-BE49-F238E27FC236}">
                <a16:creationId xmlns:a16="http://schemas.microsoft.com/office/drawing/2014/main" id="{2612A598-33E5-8DFE-6E40-8B01222CA4DB}"/>
              </a:ext>
            </a:extLst>
          </p:cNvPr>
          <p:cNvSpPr/>
          <p:nvPr/>
        </p:nvSpPr>
        <p:spPr>
          <a:xfrm>
            <a:off x="355509" y="1797031"/>
            <a:ext cx="11603770" cy="290576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de-DE" dirty="0"/>
          </a:p>
          <a:p>
            <a:r>
              <a:rPr lang="de-DE" dirty="0"/>
              <a:t>If another MPLABX Version should be used than v6.15, this must be changed in the script</a:t>
            </a:r>
          </a:p>
          <a:p>
            <a:endParaRPr lang="de-DE" dirty="0"/>
          </a:p>
          <a:p>
            <a:endParaRPr lang="de-DE" dirty="0"/>
          </a:p>
          <a:p>
            <a:endParaRPr lang="de-DE" dirty="0"/>
          </a:p>
          <a:p>
            <a:endParaRPr lang="de-DE" dirty="0"/>
          </a:p>
        </p:txBody>
      </p:sp>
      <p:pic>
        <p:nvPicPr>
          <p:cNvPr id="10" name="Picture 9">
            <a:extLst>
              <a:ext uri="{FF2B5EF4-FFF2-40B4-BE49-F238E27FC236}">
                <a16:creationId xmlns:a16="http://schemas.microsoft.com/office/drawing/2014/main" id="{B8A9CB4C-3E1D-D4D2-3612-F3A3F39EF0AA}"/>
              </a:ext>
            </a:extLst>
          </p:cNvPr>
          <p:cNvPicPr>
            <a:picLocks noChangeAspect="1"/>
          </p:cNvPicPr>
          <p:nvPr/>
        </p:nvPicPr>
        <p:blipFill>
          <a:blip r:embed="rId4"/>
          <a:stretch>
            <a:fillRect/>
          </a:stretch>
        </p:blipFill>
        <p:spPr>
          <a:xfrm>
            <a:off x="764437" y="3220094"/>
            <a:ext cx="10283130" cy="312663"/>
          </a:xfrm>
          <a:prstGeom prst="rect">
            <a:avLst/>
          </a:prstGeom>
        </p:spPr>
      </p:pic>
      <p:sp>
        <p:nvSpPr>
          <p:cNvPr id="11" name="Rectangle 10">
            <a:extLst>
              <a:ext uri="{FF2B5EF4-FFF2-40B4-BE49-F238E27FC236}">
                <a16:creationId xmlns:a16="http://schemas.microsoft.com/office/drawing/2014/main" id="{192D9C6C-D35B-24A9-4900-7A8A6CD40C87}"/>
              </a:ext>
            </a:extLst>
          </p:cNvPr>
          <p:cNvSpPr/>
          <p:nvPr/>
        </p:nvSpPr>
        <p:spPr>
          <a:xfrm>
            <a:off x="6745908" y="3073941"/>
            <a:ext cx="841666" cy="65175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17663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theme/theme1.xml><?xml version="1.0" encoding="utf-8"?>
<a:theme xmlns:a="http://schemas.openxmlformats.org/drawingml/2006/main" name="Office Theme">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_dlc_DocId xmlns="38ef598d-997c-498b-b737-2f6b2c50ccab">SV5CHKDEWJXD-84-133</_dlc_DocId>
    <_dlc_DocIdUrl xmlns="38ef598d-997c-498b-b737-2f6b2c50ccab">
      <Url>http://mchpweb-2010/marcom/home/Resources/_layouts/DocIdRedir.aspx?ID=SV5CHKDEWJXD-84-133</Url>
      <Description>SV5CHKDEWJXD-84-133</Description>
    </_dlc_DocIdUrl>
  </documentManagement>
</p:properties>
</file>

<file path=customXml/itemProps1.xml><?xml version="1.0" encoding="utf-8"?>
<ds:datastoreItem xmlns:ds="http://schemas.openxmlformats.org/officeDocument/2006/customXml" ds:itemID="{36ECED7C-7E24-4B80-B6AD-5BF0A508FB7B}">
  <ds:schemaRefs>
    <ds:schemaRef ds:uri="http://schemas.microsoft.com/sharepoint/events"/>
  </ds:schemaRefs>
</ds:datastoreItem>
</file>

<file path=customXml/itemProps2.xml><?xml version="1.0" encoding="utf-8"?>
<ds:datastoreItem xmlns:ds="http://schemas.openxmlformats.org/officeDocument/2006/customXml" ds:itemID="{0CE24DD7-9317-4AD8-82D4-5A6998DA79C7}">
  <ds:schemaRefs>
    <ds:schemaRef ds:uri="http://schemas.microsoft.com/sharepoint/v3/contenttype/forms"/>
  </ds:schemaRefs>
</ds:datastoreItem>
</file>

<file path=customXml/itemProps3.xml><?xml version="1.0" encoding="utf-8"?>
<ds:datastoreItem xmlns:ds="http://schemas.openxmlformats.org/officeDocument/2006/customXml" ds:itemID="{AF9647E8-EA5A-4469-8198-396AF1DA17E0}">
  <ds:schemaRefs>
    <ds:schemaRef ds:uri="38ef598d-997c-498b-b737-2f6b2c50ccab"/>
    <ds:schemaRef ds:uri="df7acb31-37ac-40e2-81bb-c44e3630f6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5774815-801A-4D0C-AAC8-304A8EA5EAE0}">
  <ds:schemaRefs>
    <ds:schemaRef ds:uri="38ef598d-997c-498b-b737-2f6b2c50ccab"/>
    <ds:schemaRef ds:uri="df7acb31-37ac-40e2-81bb-c44e3630f61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1424</Words>
  <Application>Microsoft Office PowerPoint</Application>
  <PresentationFormat>Custom</PresentationFormat>
  <Paragraphs>207</Paragraphs>
  <Slides>56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-apple-system</vt:lpstr>
      <vt:lpstr>Arial</vt:lpstr>
      <vt:lpstr>Calibri</vt:lpstr>
      <vt:lpstr>Calibri Light</vt:lpstr>
      <vt:lpstr>Courier New</vt:lpstr>
      <vt:lpstr>Söhne</vt:lpstr>
      <vt:lpstr>Wingdings</vt:lpstr>
      <vt:lpstr>Office Theme</vt:lpstr>
      <vt:lpstr>T1S Autoconfiguration Tooling </vt:lpstr>
      <vt:lpstr>Motivation</vt:lpstr>
      <vt:lpstr>Setup</vt:lpstr>
      <vt:lpstr>Github Project</vt:lpstr>
      <vt:lpstr>MPLABX Project</vt:lpstr>
      <vt:lpstr>Set Path to the Harmony Framework Installation</vt:lpstr>
      <vt:lpstr>Content Manager for Framework Repositories</vt:lpstr>
      <vt:lpstr>MCC to re-generate Source Code or modifying</vt:lpstr>
      <vt:lpstr>Programming 4 Boards at the same time</vt:lpstr>
      <vt:lpstr>Python GUI for parallel Programming with MDB</vt:lpstr>
      <vt:lpstr>MDBCore / background</vt:lpstr>
      <vt:lpstr>Python GUI for parallel Programming with MDB</vt:lpstr>
      <vt:lpstr>Python GUI for parallel Programming with MDB</vt:lpstr>
      <vt:lpstr>Python GUI for parallel Programming with MDB</vt:lpstr>
      <vt:lpstr>Python GUI for testing 4 Boards in parallel </vt:lpstr>
      <vt:lpstr>Python GUI for testing 4 Boards in parallel </vt:lpstr>
      <vt:lpstr>Python Modules Dependencies „terminal.pyw“</vt:lpstr>
      <vt:lpstr>Python Modules Dependencies „terminal.pyw“</vt:lpstr>
      <vt:lpstr>Python GUI for testing 4 Boards in parallel </vt:lpstr>
      <vt:lpstr>iperf with two boards </vt:lpstr>
      <vt:lpstr>3 iperf client’s at the same time</vt:lpstr>
      <vt:lpstr>Sending the command “netinfo” to all boards</vt:lpstr>
      <vt:lpstr>T1S to 100BaseT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Wireshark</vt:lpstr>
      <vt:lpstr>How to Analyze the Traffic</vt:lpstr>
      <vt:lpstr>Configuration Software for Managed Switch</vt:lpstr>
      <vt:lpstr>How to Analyze the Traffic</vt:lpstr>
      <vt:lpstr>PowerPoint Presentation</vt:lpstr>
      <vt:lpstr>Software</vt:lpstr>
      <vt:lpstr>OLED1 Display Support</vt:lpstr>
      <vt:lpstr>PowerPoint Presentation</vt:lpstr>
      <vt:lpstr>gfx_mono</vt:lpstr>
      <vt:lpstr>Exception Handler</vt:lpstr>
      <vt:lpstr>PowerPoint Presentation</vt:lpstr>
      <vt:lpstr>PowerPoint Presentation</vt:lpstr>
      <vt:lpstr>PowerPoint Presentation</vt:lpstr>
      <vt:lpstr>PowerPoint Presentation</vt:lpstr>
      <vt:lpstr>Firmware State Machine</vt:lpstr>
      <vt:lpstr>Node 0 sends a cyclic Beacon Frame (PLCA Mode)</vt:lpstr>
      <vt:lpstr>PowerPoint Presentation</vt:lpstr>
      <vt:lpstr>PowerPoint Presentation</vt:lpstr>
      <vt:lpstr>Dump Memory</vt:lpstr>
      <vt:lpstr>PowerPoint Presentation</vt:lpstr>
      <vt:lpstr>Heap Managment</vt:lpstr>
      <vt:lpstr>PowerPoint Presentation</vt:lpstr>
      <vt:lpstr>Heap Managment</vt:lpstr>
      <vt:lpstr>PowerPoint Presentation</vt:lpstr>
      <vt:lpstr>Virtual Command Receive</vt:lpstr>
      <vt:lpstr>PowerPoint Presentation</vt:lpstr>
    </vt:vector>
  </TitlesOfParts>
  <Company>SMSC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Template 2020</dc:title>
  <dc:creator>Michael Wikan</dc:creator>
  <cp:lastModifiedBy>Martin Ruppert - M91221</cp:lastModifiedBy>
  <cp:revision>261</cp:revision>
  <dcterms:created xsi:type="dcterms:W3CDTF">2019-09-10T21:33:18Z</dcterms:created>
  <dcterms:modified xsi:type="dcterms:W3CDTF">2024-10-17T14:54:25Z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6b1d4785-8f50-4d6b-8c29-4627085ae703</vt:lpwstr>
  </property>
  <property fmtid="{D5CDD505-2E9C-101B-9397-08002B2CF9AE}" pid="3" name="ContentTypeId">
    <vt:lpwstr>0x01010006EF9829FE6FB94D84D3D1D5B1820991</vt:lpwstr>
  </property>
</Properties>
</file>